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5" r:id="rId3"/>
    <p:sldId id="314" r:id="rId4"/>
    <p:sldId id="316" r:id="rId5"/>
    <p:sldId id="302" r:id="rId6"/>
    <p:sldId id="303" r:id="rId7"/>
    <p:sldId id="311" r:id="rId8"/>
    <p:sldId id="299" r:id="rId9"/>
    <p:sldId id="318" r:id="rId10"/>
    <p:sldId id="325" r:id="rId11"/>
    <p:sldId id="330" r:id="rId12"/>
    <p:sldId id="323" r:id="rId13"/>
    <p:sldId id="334" r:id="rId14"/>
    <p:sldId id="335" r:id="rId15"/>
    <p:sldId id="260" r:id="rId16"/>
    <p:sldId id="340" r:id="rId17"/>
    <p:sldId id="268" r:id="rId18"/>
    <p:sldId id="265" r:id="rId19"/>
    <p:sldId id="266" r:id="rId20"/>
    <p:sldId id="352" r:id="rId21"/>
    <p:sldId id="341" r:id="rId22"/>
    <p:sldId id="309" r:id="rId23"/>
    <p:sldId id="336" r:id="rId24"/>
    <p:sldId id="342" r:id="rId25"/>
    <p:sldId id="286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9666" autoAdjust="0"/>
  </p:normalViewPr>
  <p:slideViewPr>
    <p:cSldViewPr>
      <p:cViewPr varScale="1">
        <p:scale>
          <a:sx n="109" d="100"/>
          <a:sy n="109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CD32-7C66-4FDB-B995-FDCCAA8B9826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B865-BDAB-4755-A94B-C551E45F7A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5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8F1-3B81-409B-919E-BABCF03EFFF5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D5B56-7719-44AF-B842-EC9849D005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7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D5B56-7719-44AF-B842-EC9849D0054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3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39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3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11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7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87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9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710E-AED0-45F6-84F7-97FFEC553073}" type="datetimeFigureOut">
              <a:rPr lang="fr-FR" smtClean="0"/>
              <a:pPr/>
              <a:t>22/03/2016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2DEA-BD14-4D9F-8DF9-09463A2FB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metadata-standards" TargetMode="External"/><Relationship Id="rId2" Type="http://schemas.openxmlformats.org/officeDocument/2006/relationships/hyperlink" Target="https://biosharing.org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u-publier.cirad.f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urence.dedieu@cirad.fr" TargetMode="External"/><Relationship Id="rId5" Type="http://schemas.openxmlformats.org/officeDocument/2006/relationships/hyperlink" Target="http://url.cirad.fr/ist/data-paper" TargetMode="External"/><Relationship Id="rId4" Type="http://schemas.openxmlformats.org/officeDocument/2006/relationships/hyperlink" Target="http://coop-ist.cirad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fr-FR" b="1" dirty="0" smtClean="0"/>
              <a:t>Publier un </a:t>
            </a:r>
            <a:r>
              <a:rPr lang="fr-FR" b="1" dirty="0" err="1" smtClean="0"/>
              <a:t>datapaper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i="1" dirty="0" smtClean="0"/>
              <a:t>Laurence </a:t>
            </a:r>
            <a:r>
              <a:rPr lang="fr-FR" sz="2800" i="1" dirty="0" err="1" smtClean="0"/>
              <a:t>Dedieu</a:t>
            </a:r>
            <a:r>
              <a:rPr lang="fr-FR" sz="2800" i="1" dirty="0" smtClean="0"/>
              <a:t/>
            </a:r>
            <a:br>
              <a:rPr lang="fr-FR" sz="2800" i="1" dirty="0" smtClean="0"/>
            </a:br>
            <a:r>
              <a:rPr lang="fr-FR" sz="2800" i="1" dirty="0" smtClean="0"/>
              <a:t>Editrice scientifique</a:t>
            </a:r>
            <a:br>
              <a:rPr lang="fr-FR" sz="2800" i="1" dirty="0" smtClean="0"/>
            </a:br>
            <a:r>
              <a:rPr lang="fr-FR" sz="2800" i="1" dirty="0" smtClean="0"/>
              <a:t>Dist</a:t>
            </a:r>
            <a:br>
              <a:rPr lang="fr-FR" sz="2800" i="1" dirty="0" smtClean="0"/>
            </a:br>
            <a:endParaRPr lang="fr-FR" sz="2800" i="1" dirty="0"/>
          </a:p>
        </p:txBody>
      </p:sp>
      <p:pic>
        <p:nvPicPr>
          <p:cNvPr id="4" name="Image 3" descr="LogCirad H5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6250125"/>
            <a:ext cx="1701017" cy="5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Le standard de métadonnées génériques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3" y="1268760"/>
            <a:ext cx="626469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lt1"/>
                </a:solidFill>
              </a:rPr>
              <a:t>Dublin </a:t>
            </a:r>
            <a:r>
              <a:rPr lang="fr-FR" sz="2400" dirty="0" err="1">
                <a:solidFill>
                  <a:schemeClr val="lt1"/>
                </a:solidFill>
              </a:rPr>
              <a:t>Core</a:t>
            </a:r>
            <a:r>
              <a:rPr lang="fr-FR" sz="2400" dirty="0">
                <a:solidFill>
                  <a:schemeClr val="lt1"/>
                </a:solidFill>
              </a:rPr>
              <a:t> : 15 métadonnées de </a:t>
            </a:r>
            <a:r>
              <a:rPr lang="fr-FR" sz="2400" dirty="0" smtClean="0">
                <a:solidFill>
                  <a:schemeClr val="lt1"/>
                </a:solidFill>
              </a:rPr>
              <a:t>base                 </a:t>
            </a:r>
            <a:endParaRPr lang="fr-FR" sz="2400" dirty="0">
              <a:solidFill>
                <a:schemeClr val="lt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27584" y="126876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22178"/>
              </p:ext>
            </p:extLst>
          </p:nvPr>
        </p:nvGraphicFramePr>
        <p:xfrm>
          <a:off x="1758993" y="1844824"/>
          <a:ext cx="4176464" cy="4702681"/>
        </p:xfrm>
        <a:graphic>
          <a:graphicData uri="http://schemas.openxmlformats.org/drawingml/2006/table">
            <a:tbl>
              <a:tblPr/>
              <a:tblGrid>
                <a:gridCol w="1345228"/>
                <a:gridCol w="2831236"/>
              </a:tblGrid>
              <a:tr h="2850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 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Authoring Entity of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Keyword(s)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Abstract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Publisher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Producer of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Date -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Data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 of File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Sources - Used for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Description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Covered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59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Geographic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Coverage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7205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Copyright - Data Collection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1115616" y="3068960"/>
            <a:ext cx="57136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6156176" y="2996952"/>
            <a:ext cx="2808312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Plante ?  Organe 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Espèce ?  Genre ?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Souche ? 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Mode de culture 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Habitat ?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Traitement 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67544" y="1232756"/>
            <a:ext cx="867645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Données « OMICS »: </a:t>
            </a:r>
            <a:r>
              <a:rPr lang="fr-FR" sz="2400" dirty="0" err="1"/>
              <a:t>Genomic</a:t>
            </a:r>
            <a:r>
              <a:rPr lang="fr-FR" sz="2400" dirty="0"/>
              <a:t> Standards Consortium </a:t>
            </a:r>
          </a:p>
          <a:p>
            <a:pPr marL="442913" indent="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200" dirty="0" smtClean="0"/>
              <a:t>Définition d’un ensemble de métadonnées minimales nécessaires à la description de données de séquençage:</a:t>
            </a:r>
          </a:p>
          <a:p>
            <a:pPr marL="442913" algn="just">
              <a:spcBef>
                <a:spcPts val="200"/>
              </a:spcBef>
            </a:pPr>
            <a:r>
              <a:rPr lang="fr-FR" sz="2000" i="1" dirty="0" smtClean="0"/>
              <a:t>	Minimum </a:t>
            </a:r>
            <a:r>
              <a:rPr lang="fr-FR" sz="2000" i="1" dirty="0"/>
              <a:t>Information </a:t>
            </a:r>
            <a:r>
              <a:rPr lang="fr-FR" sz="2000" i="1" dirty="0" smtClean="0"/>
              <a:t>about a</a:t>
            </a:r>
            <a:r>
              <a:rPr lang="fr-FR" sz="2000" dirty="0" smtClean="0"/>
              <a:t> </a:t>
            </a:r>
            <a:r>
              <a:rPr lang="fr-FR" sz="2000" i="1" dirty="0" err="1" smtClean="0"/>
              <a:t>Genome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Sequence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Metagenome</a:t>
            </a:r>
            <a:r>
              <a:rPr lang="fr-FR" sz="2000" i="1" dirty="0" smtClean="0"/>
              <a:t>, </a:t>
            </a:r>
            <a:endParaRPr lang="fr-FR" i="1" dirty="0" smtClean="0"/>
          </a:p>
          <a:p>
            <a:pPr marL="442913" algn="just">
              <a:spcBef>
                <a:spcPts val="200"/>
              </a:spcBef>
            </a:pPr>
            <a:r>
              <a:rPr lang="en-US" i="1" dirty="0" smtClean="0"/>
              <a:t>	</a:t>
            </a:r>
            <a:r>
              <a:rPr lang="en-US" i="1" dirty="0" err="1" smtClean="0"/>
              <a:t>MARKer</a:t>
            </a:r>
            <a:r>
              <a:rPr lang="en-US" i="1" dirty="0" smtClean="0"/>
              <a:t> gene, Microarray experiments : </a:t>
            </a:r>
            <a:r>
              <a:rPr lang="fr-FR" dirty="0" err="1" smtClean="0"/>
              <a:t>MIxS</a:t>
            </a:r>
            <a:r>
              <a:rPr lang="fr-FR" dirty="0" smtClean="0"/>
              <a:t>, </a:t>
            </a:r>
            <a:r>
              <a:rPr lang="en-US" dirty="0" smtClean="0"/>
              <a:t>MIAME, MIMARKS,MINSEQE,…  </a:t>
            </a:r>
          </a:p>
          <a:p>
            <a:pPr marL="803275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200" dirty="0" err="1" smtClean="0"/>
              <a:t>dans</a:t>
            </a:r>
            <a:r>
              <a:rPr lang="en-US" sz="2200" dirty="0" smtClean="0"/>
              <a:t> 14 </a:t>
            </a:r>
            <a:r>
              <a:rPr lang="en-US" sz="2200" dirty="0" err="1" smtClean="0"/>
              <a:t>environnements</a:t>
            </a:r>
            <a:r>
              <a:rPr lang="en-US" sz="2200" dirty="0" smtClean="0"/>
              <a:t> (</a:t>
            </a:r>
            <a:r>
              <a:rPr lang="en-US" sz="2200" i="1" dirty="0" smtClean="0"/>
              <a:t>Plant, soil, air, water, sediment,…)</a:t>
            </a:r>
          </a:p>
          <a:p>
            <a:pPr marL="803275" lvl="2" indent="-342900">
              <a:spcBef>
                <a:spcPts val="300"/>
              </a:spcBef>
            </a:pP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Plante: phénotype, organe, traitement chimique, fertilisant, maladie,… </a:t>
            </a:r>
            <a:endParaRPr lang="fr-F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Standards de métadonnées disciplinaires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957878"/>
            <a:ext cx="8496944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Données </a:t>
            </a:r>
            <a:r>
              <a:rPr lang="fr-FR" sz="2400" b="1" dirty="0" smtClean="0">
                <a:solidFill>
                  <a:srgbClr val="0070C0"/>
                </a:solidFill>
              </a:rPr>
              <a:t>Ecologie/Environnement/Biodiversité/Sciences terre </a:t>
            </a: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200" dirty="0"/>
              <a:t>Ecological Metadata </a:t>
            </a:r>
            <a:r>
              <a:rPr lang="fr-FR" sz="2200" dirty="0" err="1"/>
              <a:t>Language</a:t>
            </a:r>
            <a:r>
              <a:rPr lang="fr-FR" sz="2200" dirty="0"/>
              <a:t> (</a:t>
            </a:r>
            <a:r>
              <a:rPr lang="fr-FR" sz="2200" dirty="0" smtClean="0"/>
              <a:t>EML)</a:t>
            </a:r>
          </a:p>
          <a:p>
            <a:pPr marL="800100" lvl="1" indent="-342900" algn="just">
              <a:spcBef>
                <a:spcPts val="300"/>
              </a:spcBef>
            </a:pP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Type de site, d’habitat, caractérisation géologie, végétation, climat,…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Données </a:t>
            </a:r>
            <a:r>
              <a:rPr lang="fr-FR" sz="2400" b="1" dirty="0">
                <a:solidFill>
                  <a:srgbClr val="0070C0"/>
                </a:solidFill>
              </a:rPr>
              <a:t>en </a:t>
            </a:r>
            <a:r>
              <a:rPr lang="fr-FR" sz="2400" b="1" dirty="0" smtClean="0">
                <a:solidFill>
                  <a:srgbClr val="0070C0"/>
                </a:solidFill>
              </a:rPr>
              <a:t>Sciences Humaines et Sociales</a:t>
            </a:r>
          </a:p>
          <a:p>
            <a:pPr marL="800100" lvl="1" indent="-34290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200" dirty="0"/>
              <a:t>Data Documentation </a:t>
            </a:r>
            <a:r>
              <a:rPr lang="fr-FR" sz="2200" dirty="0" smtClean="0"/>
              <a:t>Initiative (DDI)</a:t>
            </a:r>
          </a:p>
          <a:p>
            <a:pPr marL="800100" lvl="1" indent="-342900" algn="just">
              <a:spcBef>
                <a:spcPts val="300"/>
              </a:spcBef>
            </a:pP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Unité d’analyse, type questionnaire, mode et fréquence de collecte,…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292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Choix du standard de métadonnées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88032" y="1412776"/>
            <a:ext cx="8784468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discipline : </a:t>
            </a:r>
            <a:r>
              <a:rPr lang="fr-FR" sz="2400" dirty="0" smtClean="0"/>
              <a:t>Guide </a:t>
            </a:r>
            <a:r>
              <a:rPr lang="fr-FR" sz="2400" dirty="0"/>
              <a:t>métadonnées standards </a:t>
            </a:r>
            <a:r>
              <a:rPr lang="fr-FR" sz="2400" dirty="0" smtClean="0"/>
              <a:t>+ outils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b="1" dirty="0" err="1" smtClean="0">
                <a:solidFill>
                  <a:schemeClr val="accent6">
                    <a:lumMod val="75000"/>
                  </a:schemeClr>
                </a:solidFill>
              </a:rPr>
              <a:t>Biosharing</a:t>
            </a:r>
            <a:endParaRPr lang="fr-FR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fr-FR" sz="22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000" dirty="0">
                <a:solidFill>
                  <a:prstClr val="black"/>
                </a:solidFill>
                <a:hlinkClick r:id="rId2"/>
              </a:rPr>
              <a:t>https://biosharing.org</a:t>
            </a:r>
            <a:r>
              <a:rPr lang="fr-FR" sz="2000" dirty="0" smtClean="0">
                <a:solidFill>
                  <a:prstClr val="black"/>
                </a:solidFill>
                <a:hlinkClick r:id="rId2"/>
              </a:rPr>
              <a:t>/</a:t>
            </a:r>
            <a:endParaRPr lang="fr-FR" sz="2000" dirty="0" smtClean="0">
              <a:solidFill>
                <a:prstClr val="black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fr-FR" sz="2000" i="1" dirty="0" smtClean="0">
                <a:solidFill>
                  <a:prstClr val="black"/>
                </a:solidFill>
              </a:rPr>
              <a:t>	</a:t>
            </a:r>
            <a:r>
              <a:rPr lang="fr-FR" sz="2200" i="1" dirty="0" smtClean="0">
                <a:solidFill>
                  <a:prstClr val="black"/>
                </a:solidFill>
              </a:rPr>
              <a:t>Sciences </a:t>
            </a:r>
            <a:r>
              <a:rPr lang="fr-FR" sz="2200" i="1" dirty="0">
                <a:solidFill>
                  <a:prstClr val="black"/>
                </a:solidFill>
              </a:rPr>
              <a:t>de la vie et de l’environnement</a:t>
            </a:r>
            <a:endParaRPr lang="fr-FR" sz="2200" dirty="0" smtClean="0">
              <a:solidFill>
                <a:prstClr val="black"/>
              </a:solidFill>
            </a:endParaRPr>
          </a:p>
          <a:p>
            <a:pPr marL="1239838" indent="-3429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Digital Curation Centre (DCC)</a:t>
            </a:r>
            <a:endParaRPr lang="fr-FR" sz="2200" b="1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pPr marL="1255713">
              <a:spcBef>
                <a:spcPts val="300"/>
              </a:spcBef>
            </a:pPr>
            <a:r>
              <a:rPr lang="fr-FR" sz="2000" dirty="0" smtClean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://</a:t>
            </a:r>
            <a:r>
              <a:rPr lang="fr-FR" sz="2000" dirty="0" smtClean="0">
                <a:solidFill>
                  <a:prstClr val="black"/>
                </a:solidFill>
                <a:hlinkClick r:id="rId3"/>
              </a:rPr>
              <a:t>www.dcc.ac.uk/resources/metadata-standards</a:t>
            </a:r>
            <a:endParaRPr lang="fr-FR" sz="2000" dirty="0" smtClean="0">
              <a:solidFill>
                <a:prstClr val="black"/>
              </a:solidFill>
            </a:endParaRPr>
          </a:p>
          <a:p>
            <a:pPr marL="1255713">
              <a:spcBef>
                <a:spcPts val="300"/>
              </a:spcBef>
            </a:pPr>
            <a:r>
              <a:rPr lang="fr-FR" dirty="0" smtClean="0">
                <a:solidFill>
                  <a:prstClr val="black"/>
                </a:solidFill>
              </a:rPr>
              <a:t> 	</a:t>
            </a:r>
            <a:r>
              <a:rPr lang="fr-FR" sz="2200" i="1" dirty="0" smtClean="0">
                <a:solidFill>
                  <a:prstClr val="black"/>
                </a:solidFill>
              </a:rPr>
              <a:t>Biologie, sciences physiques, sciences de la terre, </a:t>
            </a:r>
          </a:p>
          <a:p>
            <a:pPr marL="1255713">
              <a:spcBef>
                <a:spcPts val="300"/>
              </a:spcBef>
            </a:pPr>
            <a:r>
              <a:rPr lang="fr-FR" sz="2200" i="1" dirty="0">
                <a:solidFill>
                  <a:prstClr val="black"/>
                </a:solidFill>
              </a:rPr>
              <a:t>	</a:t>
            </a:r>
            <a:r>
              <a:rPr lang="fr-FR" sz="2200" i="1" dirty="0" smtClean="0">
                <a:solidFill>
                  <a:prstClr val="black"/>
                </a:solidFill>
              </a:rPr>
              <a:t>Sciences humaines et sociales</a:t>
            </a:r>
            <a:endParaRPr lang="fr-FR" sz="2200" i="1" dirty="0">
              <a:solidFill>
                <a:prstClr val="black"/>
              </a:solidFill>
            </a:endParaRPr>
          </a:p>
          <a:p>
            <a:pPr marL="722313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entrepôt de données </a:t>
            </a:r>
            <a:r>
              <a:rPr lang="fr-FR" sz="2400" dirty="0" smtClean="0"/>
              <a:t>ciblé</a:t>
            </a:r>
          </a:p>
          <a:p>
            <a:pPr marL="72231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revue </a:t>
            </a:r>
            <a:r>
              <a:rPr lang="fr-FR" sz="2400" dirty="0" smtClean="0"/>
              <a:t>envisagée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(voir instructions aux auteurs et modèle +/- 					structuré de data paper)</a:t>
            </a:r>
          </a:p>
        </p:txBody>
      </p:sp>
    </p:spTree>
    <p:extLst>
      <p:ext uri="{BB962C8B-B14F-4D97-AF65-F5344CB8AC3E}">
        <p14:creationId xmlns:p14="http://schemas.microsoft.com/office/powerpoint/2010/main" val="28130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476672"/>
            <a:ext cx="7772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Revue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Open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Health Data </a:t>
            </a:r>
            <a:r>
              <a:rPr lang="en-US" sz="2400" dirty="0"/>
              <a:t>: </a:t>
            </a:r>
            <a:r>
              <a:rPr lang="en-US" sz="2400" dirty="0" err="1" smtClean="0"/>
              <a:t>Modèle</a:t>
            </a:r>
            <a:r>
              <a:rPr lang="en-US" sz="2400" dirty="0" smtClean="0"/>
              <a:t> (</a:t>
            </a:r>
            <a:r>
              <a:rPr lang="en-US" sz="2400" i="1" dirty="0" smtClean="0"/>
              <a:t>template</a:t>
            </a:r>
            <a:r>
              <a:rPr lang="en-US" sz="2400" dirty="0" smtClean="0"/>
              <a:t>) de </a:t>
            </a:r>
            <a:r>
              <a:rPr lang="en-US" sz="2400" dirty="0"/>
              <a:t>Data </a:t>
            </a:r>
            <a:r>
              <a:rPr lang="en-US" sz="2400" dirty="0" smtClean="0"/>
              <a:t>Papers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126491"/>
            <a:ext cx="30984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GB" sz="2000" b="1" kern="0" dirty="0">
                <a:solidFill>
                  <a:srgbClr val="000000"/>
                </a:solidFill>
                <a:ea typeface="MS Gothic"/>
              </a:rPr>
              <a:t>1. Overview</a:t>
            </a:r>
            <a:endParaRPr lang="fr-FR" sz="2000" b="1" kern="0" dirty="0">
              <a:solidFill>
                <a:srgbClr val="000000"/>
              </a:solidFill>
              <a:ea typeface="MS Gothic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ea typeface="MS Gothic"/>
              </a:rPr>
              <a:t>Title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ea typeface="MS Gothic"/>
              </a:rPr>
              <a:t>Authors</a:t>
            </a:r>
            <a:r>
              <a:rPr lang="en-GB" dirty="0">
                <a:solidFill>
                  <a:srgbClr val="000000"/>
                </a:solidFill>
                <a:ea typeface="MS Gothic"/>
              </a:rPr>
              <a:t>, Affiliations</a:t>
            </a:r>
            <a:endParaRPr lang="fr-FR" b="1" dirty="0">
              <a:solidFill>
                <a:srgbClr val="000000"/>
              </a:solidFill>
              <a:ea typeface="MS Gothic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a typeface="MS Gothic"/>
              </a:rPr>
              <a:t>Abstract, Keywords</a:t>
            </a:r>
            <a:endParaRPr lang="fr-FR" b="1" dirty="0">
              <a:solidFill>
                <a:srgbClr val="000000"/>
              </a:solidFill>
              <a:ea typeface="MS Gothic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a typeface="MS Gothic"/>
              </a:rPr>
              <a:t>Introduction/Study Description</a:t>
            </a:r>
            <a:endParaRPr lang="fr-FR" b="1" dirty="0">
              <a:solidFill>
                <a:srgbClr val="000000"/>
              </a:solidFill>
              <a:ea typeface="MS Gothic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068960"/>
            <a:ext cx="7056784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2. Context</a:t>
            </a:r>
            <a:endParaRPr lang="fr-FR" sz="2000" b="1" dirty="0"/>
          </a:p>
          <a:p>
            <a:r>
              <a:rPr lang="en-GB" sz="2000" b="1" dirty="0"/>
              <a:t>Spatial coverage</a:t>
            </a:r>
            <a:endParaRPr lang="fr-FR" sz="2000" b="1" dirty="0"/>
          </a:p>
          <a:p>
            <a:r>
              <a:rPr lang="en-GB" dirty="0" smtClean="0"/>
              <a:t>Place </a:t>
            </a:r>
            <a:r>
              <a:rPr lang="en-GB" dirty="0"/>
              <a:t>names including country, region, town, of where data was collected</a:t>
            </a:r>
            <a:endParaRPr lang="fr-FR" dirty="0"/>
          </a:p>
          <a:p>
            <a:r>
              <a:rPr lang="en-GB" sz="1600" dirty="0"/>
              <a:t>Northern boundary: +/- </a:t>
            </a:r>
            <a:r>
              <a:rPr lang="en-GB" sz="1600" dirty="0" err="1"/>
              <a:t>x.x</a:t>
            </a:r>
            <a:endParaRPr lang="fr-FR" sz="1600" dirty="0"/>
          </a:p>
          <a:p>
            <a:r>
              <a:rPr lang="en-GB" sz="1600" dirty="0"/>
              <a:t>Southern boundary: +/- </a:t>
            </a:r>
            <a:r>
              <a:rPr lang="en-GB" sz="1600" dirty="0" err="1"/>
              <a:t>x.x</a:t>
            </a:r>
            <a:endParaRPr lang="fr-FR" sz="1600" dirty="0"/>
          </a:p>
          <a:p>
            <a:r>
              <a:rPr lang="en-GB" sz="1600" dirty="0"/>
              <a:t>Eastern boundary: +/- </a:t>
            </a:r>
            <a:r>
              <a:rPr lang="en-GB" sz="1600" dirty="0" err="1"/>
              <a:t>x.x</a:t>
            </a:r>
            <a:endParaRPr lang="fr-FR" sz="1600" dirty="0"/>
          </a:p>
          <a:p>
            <a:r>
              <a:rPr lang="en-GB" sz="1600" dirty="0"/>
              <a:t>Western boundary: +/- </a:t>
            </a:r>
            <a:r>
              <a:rPr lang="en-GB" sz="1600" dirty="0" err="1"/>
              <a:t>x.x</a:t>
            </a:r>
            <a:endParaRPr lang="fr-FR" sz="1600" dirty="0"/>
          </a:p>
          <a:p>
            <a:r>
              <a:rPr lang="en-GB" sz="2000" b="1" dirty="0"/>
              <a:t>Temporal coverage</a:t>
            </a:r>
            <a:endParaRPr lang="fr-FR" sz="2000" b="1" dirty="0"/>
          </a:p>
          <a:p>
            <a:r>
              <a:rPr lang="en-GB" dirty="0" smtClean="0"/>
              <a:t>start </a:t>
            </a:r>
            <a:r>
              <a:rPr lang="en-GB" dirty="0"/>
              <a:t>and end dates of </a:t>
            </a:r>
            <a:r>
              <a:rPr lang="en-GB" dirty="0" smtClean="0"/>
              <a:t>period </a:t>
            </a:r>
            <a:r>
              <a:rPr lang="en-GB" dirty="0"/>
              <a:t>to which the data is relevant (</a:t>
            </a:r>
            <a:r>
              <a:rPr lang="en-GB" dirty="0" err="1"/>
              <a:t>dd</a:t>
            </a:r>
            <a:r>
              <a:rPr lang="en-GB" dirty="0"/>
              <a:t>/mm/</a:t>
            </a:r>
            <a:r>
              <a:rPr lang="en-GB" dirty="0" err="1"/>
              <a:t>yyyy</a:t>
            </a:r>
            <a:r>
              <a:rPr lang="en-GB" dirty="0"/>
              <a:t>). </a:t>
            </a:r>
            <a:endParaRPr lang="fr-FR" dirty="0"/>
          </a:p>
          <a:p>
            <a:r>
              <a:rPr lang="en-GB" sz="2000" b="1" dirty="0"/>
              <a:t>Species</a:t>
            </a:r>
            <a:endParaRPr lang="fr-FR" sz="2000" b="1" dirty="0"/>
          </a:p>
          <a:p>
            <a:r>
              <a:rPr lang="en-GB" dirty="0" smtClean="0"/>
              <a:t>list </a:t>
            </a:r>
            <a:r>
              <a:rPr lang="en-GB" dirty="0"/>
              <a:t>the species (host, pathogen, vector etc.) involved in </a:t>
            </a:r>
            <a:r>
              <a:rPr lang="en-GB" dirty="0" smtClean="0"/>
              <a:t>study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common and </a:t>
            </a:r>
            <a:r>
              <a:rPr lang="en-GB" dirty="0" err="1"/>
              <a:t>latin</a:t>
            </a:r>
            <a:r>
              <a:rPr lang="en-GB" dirty="0"/>
              <a:t> names from the IT IS </a:t>
            </a:r>
            <a:r>
              <a:rPr lang="en-GB" dirty="0" smtClean="0"/>
              <a:t>database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71825" y="1124744"/>
            <a:ext cx="6172175" cy="3354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3. Methods</a:t>
            </a:r>
            <a:endParaRPr lang="fr-FR" sz="2000" b="1" dirty="0"/>
          </a:p>
          <a:p>
            <a:r>
              <a:rPr lang="en-GB" dirty="0" smtClean="0"/>
              <a:t>Methods </a:t>
            </a:r>
            <a:r>
              <a:rPr lang="en-GB" dirty="0"/>
              <a:t>used to create the dataset </a:t>
            </a:r>
            <a:r>
              <a:rPr lang="en-GB" dirty="0" smtClean="0"/>
              <a:t>(100-200 words</a:t>
            </a:r>
            <a:r>
              <a:rPr lang="en-GB" dirty="0"/>
              <a:t>), including </a:t>
            </a:r>
            <a:r>
              <a:rPr lang="en-GB" dirty="0" smtClean="0"/>
              <a:t>:</a:t>
            </a:r>
            <a:endParaRPr lang="fr-FR" dirty="0"/>
          </a:p>
          <a:p>
            <a:r>
              <a:rPr lang="en-GB" sz="2000" b="1" dirty="0"/>
              <a:t>Steps</a:t>
            </a:r>
            <a:endParaRPr lang="fr-FR" sz="2000" b="1" dirty="0"/>
          </a:p>
          <a:p>
            <a:r>
              <a:rPr lang="en-GB" dirty="0" smtClean="0"/>
              <a:t>procedures </a:t>
            </a:r>
            <a:r>
              <a:rPr lang="en-GB" dirty="0"/>
              <a:t>followed to produce the dataset. </a:t>
            </a:r>
            <a:endParaRPr lang="en-GB" dirty="0" smtClean="0"/>
          </a:p>
          <a:p>
            <a:r>
              <a:rPr lang="en-GB" sz="2000" b="1" dirty="0" smtClean="0"/>
              <a:t>Sampling </a:t>
            </a:r>
            <a:r>
              <a:rPr lang="en-GB" sz="2000" b="1" dirty="0"/>
              <a:t>strategy</a:t>
            </a:r>
            <a:endParaRPr lang="fr-FR" sz="2000" b="1" dirty="0"/>
          </a:p>
          <a:p>
            <a:r>
              <a:rPr lang="en-GB" dirty="0" smtClean="0"/>
              <a:t>sampling </a:t>
            </a:r>
            <a:r>
              <a:rPr lang="en-GB" dirty="0"/>
              <a:t>strategy used to produce the data.</a:t>
            </a:r>
            <a:endParaRPr lang="fr-FR" dirty="0"/>
          </a:p>
          <a:p>
            <a:r>
              <a:rPr lang="en-GB" sz="2000" b="1" dirty="0"/>
              <a:t>Quality Control</a:t>
            </a:r>
            <a:endParaRPr lang="fr-FR" sz="2000" b="1" dirty="0"/>
          </a:p>
          <a:p>
            <a:r>
              <a:rPr lang="en-GB" dirty="0" smtClean="0"/>
              <a:t>methods </a:t>
            </a:r>
            <a:r>
              <a:rPr lang="en-GB" dirty="0"/>
              <a:t>used for quality control in the production of the data.</a:t>
            </a:r>
            <a:endParaRPr lang="fr-FR" dirty="0"/>
          </a:p>
          <a:p>
            <a:r>
              <a:rPr lang="en-GB" sz="2000" b="1" dirty="0"/>
              <a:t>Constraints</a:t>
            </a:r>
            <a:endParaRPr lang="fr-FR" sz="2000" b="1" dirty="0"/>
          </a:p>
          <a:p>
            <a:r>
              <a:rPr lang="en-GB" sz="2000" b="1" dirty="0"/>
              <a:t>Privacy</a:t>
            </a:r>
            <a:endParaRPr lang="fr-FR" sz="2000" b="1" dirty="0"/>
          </a:p>
          <a:p>
            <a:r>
              <a:rPr lang="en-GB" sz="2000" b="1" dirty="0"/>
              <a:t>Ethics 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987824" y="3501008"/>
            <a:ext cx="612068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4. Dataset description</a:t>
            </a:r>
            <a:endParaRPr lang="fr-FR" sz="2000" b="1" dirty="0"/>
          </a:p>
          <a:p>
            <a:r>
              <a:rPr lang="en-US" sz="2000" b="1" dirty="0"/>
              <a:t>Name</a:t>
            </a:r>
            <a:endParaRPr lang="fr-FR" sz="2000" b="1" dirty="0"/>
          </a:p>
          <a:p>
            <a:r>
              <a:rPr lang="en-US" sz="2000" b="1" dirty="0"/>
              <a:t>Data type</a:t>
            </a:r>
            <a:endParaRPr lang="fr-FR" sz="2000" b="1" dirty="0"/>
          </a:p>
          <a:p>
            <a:r>
              <a:rPr lang="en-US" sz="2000" dirty="0"/>
              <a:t>primary data, secondary data, processed </a:t>
            </a:r>
            <a:r>
              <a:rPr lang="en-US" sz="2000" dirty="0" smtClean="0"/>
              <a:t>data,...</a:t>
            </a:r>
            <a:endParaRPr lang="fr-FR" sz="2000" dirty="0"/>
          </a:p>
          <a:p>
            <a:r>
              <a:rPr lang="en-US" sz="2000" b="1" dirty="0"/>
              <a:t>Ontologies</a:t>
            </a:r>
            <a:endParaRPr lang="fr-FR" sz="2000" b="1" dirty="0"/>
          </a:p>
          <a:p>
            <a:r>
              <a:rPr lang="en-US" dirty="0"/>
              <a:t>list any ontologies, controlled vocabularies, etc. </a:t>
            </a:r>
            <a:endParaRPr lang="fr-FR" dirty="0"/>
          </a:p>
          <a:p>
            <a:r>
              <a:rPr lang="en-US" sz="2000" b="1" dirty="0"/>
              <a:t>Format names and versions</a:t>
            </a:r>
            <a:endParaRPr lang="fr-FR" sz="2000" b="1" dirty="0"/>
          </a:p>
          <a:p>
            <a:r>
              <a:rPr lang="en-US" sz="2000" b="1" dirty="0"/>
              <a:t>Creation dates</a:t>
            </a:r>
            <a:endParaRPr lang="fr-FR" sz="2000" b="1" dirty="0"/>
          </a:p>
          <a:p>
            <a:r>
              <a:rPr lang="en-US" sz="2000" b="1" dirty="0" err="1"/>
              <a:t>Licence</a:t>
            </a:r>
            <a:endParaRPr lang="fr-FR" sz="2000" dirty="0"/>
          </a:p>
          <a:p>
            <a:r>
              <a:rPr lang="en-US" sz="2000" b="1" dirty="0"/>
              <a:t>Repository </a:t>
            </a:r>
            <a:r>
              <a:rPr lang="en-US" sz="2000" b="1" dirty="0" smtClean="0"/>
              <a:t>location,….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4851300"/>
            <a:ext cx="4536504" cy="196207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2000" b="1" dirty="0"/>
              <a:t>5. Reuse potential </a:t>
            </a:r>
            <a:r>
              <a:rPr lang="en-GB" dirty="0" smtClean="0"/>
              <a:t>(50-200 words) </a:t>
            </a:r>
            <a:endParaRPr lang="fr-FR" dirty="0" smtClean="0"/>
          </a:p>
          <a:p>
            <a:r>
              <a:rPr lang="en-GB" dirty="0" smtClean="0"/>
              <a:t>Describe the ways in which your data could be reused by other researchers both within and outside of your field. </a:t>
            </a:r>
          </a:p>
          <a:p>
            <a:pPr>
              <a:spcBef>
                <a:spcPts val="600"/>
              </a:spcBef>
            </a:pPr>
            <a:r>
              <a:rPr lang="fr-FR" b="1" dirty="0" err="1"/>
              <a:t>Acknowledgements</a:t>
            </a:r>
            <a:endParaRPr lang="fr-FR" b="1" dirty="0"/>
          </a:p>
          <a:p>
            <a:pPr>
              <a:spcBef>
                <a:spcPts val="300"/>
              </a:spcBef>
            </a:pPr>
            <a:r>
              <a:rPr lang="fr-FR" b="1" dirty="0" err="1" smtClean="0"/>
              <a:t>References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845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476672"/>
            <a:ext cx="7772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Revues publiant des data papers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39552" y="1340768"/>
            <a:ext cx="8496944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Revues de type </a:t>
            </a:r>
            <a:r>
              <a:rPr lang="fr-FR" sz="2400" b="1" i="1" dirty="0" smtClean="0">
                <a:solidFill>
                  <a:srgbClr val="0070C0"/>
                </a:solidFill>
              </a:rPr>
              <a:t>Data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journals</a:t>
            </a:r>
            <a:r>
              <a:rPr lang="fr-FR" sz="2400" b="1" dirty="0" smtClean="0">
                <a:solidFill>
                  <a:srgbClr val="0070C0"/>
                </a:solidFill>
              </a:rPr>
              <a:t> 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Scientific </a:t>
            </a:r>
            <a:r>
              <a:rPr lang="en-US" sz="2200" dirty="0"/>
              <a:t>Data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i="1" dirty="0"/>
              <a:t>Nature Publishing Group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Data in Brief (</a:t>
            </a:r>
            <a:r>
              <a:rPr lang="en-US" sz="2200" i="1" dirty="0"/>
              <a:t>Elsevier</a:t>
            </a:r>
            <a:r>
              <a:rPr lang="fr-FR" sz="2200" dirty="0"/>
              <a:t>)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Journal </a:t>
            </a:r>
            <a:r>
              <a:rPr lang="en-US" sz="2200" dirty="0"/>
              <a:t>of Open Health Data (</a:t>
            </a:r>
            <a:r>
              <a:rPr lang="en-US" sz="2200" i="1" dirty="0"/>
              <a:t>Ubiquity Press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Biodiversity Data Journal (</a:t>
            </a:r>
            <a:r>
              <a:rPr lang="en-US" sz="2200" i="1" dirty="0" err="1"/>
              <a:t>Pensoft</a:t>
            </a:r>
            <a:r>
              <a:rPr lang="en-US" sz="2200" i="1" dirty="0"/>
              <a:t> Publishers</a:t>
            </a:r>
            <a:r>
              <a:rPr lang="en-US" sz="2200" dirty="0"/>
              <a:t>) </a:t>
            </a:r>
            <a:endParaRPr lang="en-US" sz="2200" dirty="0" smtClean="0"/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Nature Conservation (</a:t>
            </a:r>
            <a:r>
              <a:rPr lang="en-US" sz="2200" i="1" dirty="0" err="1"/>
              <a:t>Pensoft</a:t>
            </a:r>
            <a:r>
              <a:rPr lang="en-US" sz="2200" i="1" dirty="0"/>
              <a:t> Publishers</a:t>
            </a:r>
            <a:r>
              <a:rPr lang="en-US" sz="2200" dirty="0"/>
              <a:t>) </a:t>
            </a:r>
            <a:endParaRPr lang="en-US" sz="2200" dirty="0" smtClean="0"/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One Ecosystem </a:t>
            </a:r>
            <a:r>
              <a:rPr lang="en-US" sz="2200" dirty="0"/>
              <a:t>(</a:t>
            </a:r>
            <a:r>
              <a:rPr lang="en-US" sz="2200" i="1" dirty="0" err="1"/>
              <a:t>Pensoft</a:t>
            </a:r>
            <a:r>
              <a:rPr lang="en-US" sz="2200" i="1" dirty="0"/>
              <a:t> Publishers</a:t>
            </a:r>
            <a:r>
              <a:rPr lang="en-US" sz="2200" dirty="0"/>
              <a:t>) 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Earth </a:t>
            </a:r>
            <a:r>
              <a:rPr lang="en-US" sz="2200" dirty="0"/>
              <a:t>System Science Data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i="1" dirty="0"/>
              <a:t>Copernicus Publication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Geoscience </a:t>
            </a:r>
            <a:r>
              <a:rPr lang="en-US" sz="2200" dirty="0"/>
              <a:t>Data Journal (</a:t>
            </a:r>
            <a:r>
              <a:rPr lang="en-US" sz="2200" i="1" dirty="0"/>
              <a:t>Wiley</a:t>
            </a:r>
            <a:r>
              <a:rPr lang="en-US" sz="2200" dirty="0"/>
              <a:t>) </a:t>
            </a:r>
            <a:endParaRPr lang="en-US" sz="2200" dirty="0" smtClean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Revues classiques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36912"/>
            <a:ext cx="1986240" cy="6477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58" y="4797152"/>
            <a:ext cx="1352082" cy="1800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56992"/>
            <a:ext cx="2088232" cy="669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379177" cy="6113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55" y="1340768"/>
            <a:ext cx="2670610" cy="5197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8085"/>
            <a:ext cx="1315749" cy="17232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94" y="4077072"/>
            <a:ext cx="2183211" cy="5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85" y="1292028"/>
            <a:ext cx="3124639" cy="4432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611560" y="476672"/>
            <a:ext cx="7772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Exemples de revues classiques publiant des data papers</a:t>
            </a:r>
            <a:endParaRPr lang="fr-FR" sz="24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68" y="4320537"/>
            <a:ext cx="1385264" cy="183547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2" y="1196752"/>
            <a:ext cx="1339749" cy="193995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81362"/>
            <a:ext cx="1317670" cy="1736533"/>
          </a:xfrm>
          <a:prstGeom prst="rect">
            <a:avLst/>
          </a:prstGeom>
        </p:spPr>
      </p:pic>
      <p:pic>
        <p:nvPicPr>
          <p:cNvPr id="4128" name="Image 4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0193"/>
            <a:ext cx="1437442" cy="179350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70076"/>
            <a:ext cx="1365920" cy="183290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58" y="2617237"/>
            <a:ext cx="1281770" cy="1699315"/>
          </a:xfrm>
          <a:prstGeom prst="rect">
            <a:avLst/>
          </a:prstGeom>
        </p:spPr>
      </p:pic>
      <p:sp>
        <p:nvSpPr>
          <p:cNvPr id="4129" name="ZoneTexte 4128"/>
          <p:cNvSpPr txBox="1"/>
          <p:nvPr/>
        </p:nvSpPr>
        <p:spPr>
          <a:xfrm>
            <a:off x="107504" y="6073551"/>
            <a:ext cx="185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Poverty</a:t>
            </a:r>
            <a:r>
              <a:rPr lang="fr-FR" sz="1400" dirty="0" smtClean="0"/>
              <a:t> &amp; Public Policy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907704" y="6038128"/>
            <a:ext cx="139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J. </a:t>
            </a:r>
            <a:r>
              <a:rPr lang="fr-FR" sz="1400" dirty="0" err="1" smtClean="0"/>
              <a:t>Environmental</a:t>
            </a:r>
            <a:endParaRPr lang="fr-FR" sz="1400" dirty="0" smtClean="0"/>
          </a:p>
          <a:p>
            <a:pPr algn="ctr"/>
            <a:r>
              <a:rPr lang="fr-FR" sz="1400" dirty="0" smtClean="0"/>
              <a:t> </a:t>
            </a:r>
            <a:r>
              <a:rPr lang="fr-FR" sz="1400" dirty="0" err="1" smtClean="0"/>
              <a:t>Quality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474360" y="5661248"/>
            <a:ext cx="31088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Ecological Research : </a:t>
            </a:r>
            <a:r>
              <a:rPr lang="fr-FR" sz="1400" dirty="0" smtClean="0"/>
              <a:t>abstract</a:t>
            </a:r>
          </a:p>
          <a:p>
            <a:pPr algn="ctr"/>
            <a:r>
              <a:rPr lang="fr-FR" sz="1400" i="1" dirty="0" smtClean="0">
                <a:solidFill>
                  <a:srgbClr val="C00000"/>
                </a:solidFill>
              </a:rPr>
              <a:t>Ecological Research Data paper archives</a:t>
            </a:r>
            <a:endParaRPr lang="fr-FR" sz="1400" i="1" dirty="0">
              <a:solidFill>
                <a:srgbClr val="C0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" y="3187748"/>
            <a:ext cx="1855765" cy="1060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1882213" y="3187748"/>
            <a:ext cx="60305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IF 9,32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923928" y="5924309"/>
            <a:ext cx="60305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IF 1,98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76327" y="1484784"/>
            <a:ext cx="5245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IF 1,3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706928" y="3897052"/>
            <a:ext cx="60305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IF 4,66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63788" y="4437112"/>
            <a:ext cx="60305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IF 2,65</a:t>
            </a:r>
            <a:endParaRPr lang="fr-FR" sz="1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5458584" y="3341758"/>
            <a:ext cx="3109860" cy="1095354"/>
            <a:chOff x="5458584" y="3341758"/>
            <a:chExt cx="3109860" cy="1095354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5458584" y="4107683"/>
              <a:ext cx="1669699" cy="329429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7014012" y="3341758"/>
              <a:ext cx="1554432" cy="37620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809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476672"/>
            <a:ext cx="7772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Revues publiant des data papers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196752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Multidisciplinaires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58616" y="1522963"/>
            <a:ext cx="446348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r-FR" sz="1600" i="1" dirty="0" err="1" smtClean="0"/>
              <a:t>eLife</a:t>
            </a:r>
            <a:r>
              <a:rPr lang="fr-FR" sz="1600" i="1" dirty="0" smtClean="0"/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eLife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Sciences Publications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fr-FR" sz="1600" dirty="0" err="1"/>
              <a:t>Genomics</a:t>
            </a:r>
            <a:r>
              <a:rPr lang="fr-FR" sz="1600" dirty="0"/>
              <a:t> Data</a:t>
            </a:r>
            <a:r>
              <a:rPr lang="fr-FR" sz="1600" i="1" dirty="0"/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Elsevier)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fr-FR" sz="1600" i="1" dirty="0"/>
              <a:t>Nature </a:t>
            </a:r>
            <a:r>
              <a:rPr lang="fr-FR" sz="1600" i="1" dirty="0" err="1"/>
              <a:t>Biotechnology</a:t>
            </a:r>
            <a:r>
              <a:rPr lang="fr-FR" sz="1600" i="1" dirty="0"/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(NPG)</a:t>
            </a:r>
          </a:p>
          <a:p>
            <a:pPr>
              <a:spcBef>
                <a:spcPts val="200"/>
              </a:spcBef>
            </a:pPr>
            <a:r>
              <a:rPr lang="en-US" sz="1600" i="1" dirty="0" smtClean="0"/>
              <a:t>Plant </a:t>
            </a:r>
            <a:r>
              <a:rPr lang="en-US" sz="1600" i="1" dirty="0"/>
              <a:t>&amp; Cell Physiology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(Oxford)</a:t>
            </a:r>
          </a:p>
          <a:p>
            <a:pPr>
              <a:spcBef>
                <a:spcPts val="200"/>
              </a:spcBef>
            </a:pPr>
            <a:r>
              <a:rPr lang="en-US" sz="1600" i="1" dirty="0"/>
              <a:t>Frontiers in </a:t>
            </a:r>
            <a:r>
              <a:rPr lang="en-US" sz="1600" i="1" dirty="0" smtClean="0"/>
              <a:t>Plant </a:t>
            </a:r>
            <a:r>
              <a:rPr lang="en-US" sz="1600" i="1" dirty="0"/>
              <a:t>Science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Frontiers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1600" i="1" dirty="0"/>
              <a:t>J. Open Health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(Ubiquity Press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1316" y="1577985"/>
            <a:ext cx="2592288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i="1" dirty="0" smtClean="0"/>
              <a:t>Data in Brief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(Elsevier)</a:t>
            </a:r>
          </a:p>
          <a:p>
            <a:pPr>
              <a:spcBef>
                <a:spcPts val="300"/>
              </a:spcBef>
            </a:pPr>
            <a:r>
              <a:rPr lang="fr-FR" sz="1600" i="1" dirty="0" err="1"/>
              <a:t>GigaScience</a:t>
            </a:r>
            <a:r>
              <a:rPr lang="fr-FR" sz="1600" i="1" dirty="0"/>
              <a:t>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BMC) 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i="1" dirty="0" err="1"/>
              <a:t>PLoS</a:t>
            </a:r>
            <a:r>
              <a:rPr lang="en-US" sz="1600" i="1" dirty="0"/>
              <a:t> One 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sz="1600" dirty="0" err="1" smtClean="0">
                <a:solidFill>
                  <a:schemeClr val="accent3">
                    <a:lumMod val="75000"/>
                  </a:schemeClr>
                </a:solidFill>
              </a:rPr>
              <a:t>PLoS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600" i="1" dirty="0"/>
              <a:t>Scientific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NPG) </a:t>
            </a:r>
          </a:p>
          <a:p>
            <a:pPr>
              <a:spcBef>
                <a:spcPts val="300"/>
              </a:spcBef>
            </a:pPr>
            <a:r>
              <a:rPr lang="en-US" sz="1600" i="1" dirty="0" smtClean="0"/>
              <a:t>SpringerPlus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(Springer)</a:t>
            </a:r>
          </a:p>
          <a:p>
            <a:pPr>
              <a:spcBef>
                <a:spcPts val="300"/>
              </a:spcBef>
            </a:pPr>
            <a:r>
              <a:rPr lang="en-US" sz="1600" i="1" dirty="0"/>
              <a:t>F1000Research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(F1000) 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573016"/>
            <a:ext cx="403021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1316" y="3959765"/>
            <a:ext cx="3638636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fr-FR" sz="1600" i="1" dirty="0" err="1" smtClean="0"/>
              <a:t>Ecology</a:t>
            </a:r>
            <a:r>
              <a:rPr lang="fr-FR" sz="1600" i="1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(ESA)</a:t>
            </a:r>
          </a:p>
          <a:p>
            <a:pPr>
              <a:spcBef>
                <a:spcPts val="300"/>
              </a:spcBef>
            </a:pPr>
            <a:r>
              <a:rPr lang="en-US" sz="1600" i="1" dirty="0" smtClean="0"/>
              <a:t>Biodiversity </a:t>
            </a:r>
            <a:r>
              <a:rPr lang="en-US" sz="1600" i="1" dirty="0"/>
              <a:t>Data Journal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Pensoft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600" i="1" dirty="0" err="1"/>
              <a:t>MycoKeys</a:t>
            </a:r>
            <a:r>
              <a:rPr lang="en-US" sz="1600" i="1" dirty="0"/>
              <a:t>, </a:t>
            </a:r>
            <a:r>
              <a:rPr lang="en-US" sz="1600" i="1" dirty="0" err="1"/>
              <a:t>PhytoKeys</a:t>
            </a:r>
            <a:r>
              <a:rPr lang="en-US" sz="1600" i="1" dirty="0"/>
              <a:t>, </a:t>
            </a:r>
            <a:r>
              <a:rPr lang="en-US" sz="1600" i="1" dirty="0" err="1"/>
              <a:t>ZooKeys</a:t>
            </a:r>
            <a:r>
              <a:rPr lang="en-US" sz="1600" i="1" dirty="0"/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Pensoft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600" i="1" dirty="0" smtClean="0"/>
              <a:t>Nature Conservation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Pensoft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1600" i="1" dirty="0"/>
          </a:p>
          <a:p>
            <a:pPr>
              <a:spcBef>
                <a:spcPts val="300"/>
              </a:spcBef>
            </a:pPr>
            <a:r>
              <a:rPr lang="en-US" sz="1600" i="1" dirty="0"/>
              <a:t>Ecological Research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(Springer)</a:t>
            </a:r>
          </a:p>
          <a:p>
            <a:pPr>
              <a:spcBef>
                <a:spcPts val="300"/>
              </a:spcBef>
            </a:pPr>
            <a:r>
              <a:rPr lang="en-US" sz="1600" i="1" dirty="0" smtClean="0"/>
              <a:t>J. </a:t>
            </a:r>
            <a:r>
              <a:rPr lang="en-US" sz="1600" i="1" dirty="0"/>
              <a:t>Environmental Quality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(ASA)</a:t>
            </a:r>
          </a:p>
          <a:p>
            <a:pPr>
              <a:spcBef>
                <a:spcPts val="300"/>
              </a:spcBef>
            </a:pPr>
            <a:r>
              <a:rPr lang="en-US" sz="1600" i="1" dirty="0"/>
              <a:t>Earth System Science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Copernicus)</a:t>
            </a:r>
          </a:p>
          <a:p>
            <a:pPr>
              <a:spcBef>
                <a:spcPts val="300"/>
              </a:spcBef>
            </a:pPr>
            <a:r>
              <a:rPr lang="fr-FR" sz="1600" i="1" dirty="0" err="1"/>
              <a:t>Geoscience</a:t>
            </a:r>
            <a:r>
              <a:rPr lang="fr-FR" sz="1600" i="1" dirty="0"/>
              <a:t> Data Journal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Wiley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40288" y="3140968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Agronomie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75648" y="3501008"/>
            <a:ext cx="33168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i="1" dirty="0"/>
              <a:t>Annals of Forest Science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(Springer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fr-FR" sz="1600" i="1" dirty="0" err="1"/>
              <a:t>Applied</a:t>
            </a:r>
            <a:r>
              <a:rPr lang="fr-FR" sz="1600" i="1" dirty="0"/>
              <a:t> </a:t>
            </a:r>
            <a:r>
              <a:rPr lang="fr-FR" sz="1600" i="1" dirty="0" err="1"/>
              <a:t>Vegetation</a:t>
            </a:r>
            <a:r>
              <a:rPr lang="fr-FR" sz="1600" i="1" dirty="0"/>
              <a:t> Science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Wiley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1600" i="1" dirty="0" smtClean="0"/>
              <a:t>J. </a:t>
            </a:r>
            <a:r>
              <a:rPr lang="en-US" sz="1600" i="1" dirty="0"/>
              <a:t>Vegetation Science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Wiley)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19872" y="1196752"/>
            <a:ext cx="40346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6056" y="4409623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SHS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7944" y="4778955"/>
            <a:ext cx="504894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i="1" dirty="0" smtClean="0"/>
              <a:t>Research </a:t>
            </a:r>
            <a:r>
              <a:rPr lang="en-US" sz="1600" i="1" dirty="0"/>
              <a:t>Data </a:t>
            </a:r>
            <a:r>
              <a:rPr lang="en-US" sz="1600" i="1" dirty="0" smtClean="0"/>
              <a:t>J. </a:t>
            </a:r>
            <a:r>
              <a:rPr lang="en-US" sz="1600" i="1" dirty="0"/>
              <a:t>for </a:t>
            </a:r>
            <a:r>
              <a:rPr lang="en-US" sz="1600" i="1" dirty="0" smtClean="0"/>
              <a:t>Humanities </a:t>
            </a:r>
            <a:r>
              <a:rPr lang="en-US" sz="1600" i="1" dirty="0"/>
              <a:t>and Social Sciences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(Brill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1600" i="1" dirty="0"/>
              <a:t>Journal of Open Humanities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(Ubiquity press) 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en-US" sz="1600" i="1" dirty="0"/>
              <a:t>Journal of Open Psychology Data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(Ubiquity Press) 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76056" y="5758080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Physique-chimie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7720" y="6118120"/>
            <a:ext cx="482676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i="1" dirty="0" smtClean="0"/>
              <a:t>J. </a:t>
            </a:r>
            <a:r>
              <a:rPr lang="en-US" sz="1600" i="1" dirty="0"/>
              <a:t>Chemical &amp; Engineering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(ACS Publications) </a:t>
            </a:r>
          </a:p>
          <a:p>
            <a:pPr>
              <a:spcBef>
                <a:spcPts val="200"/>
              </a:spcBef>
            </a:pPr>
            <a:r>
              <a:rPr lang="en-US" sz="1600" i="1" dirty="0" smtClean="0"/>
              <a:t>J. </a:t>
            </a:r>
            <a:r>
              <a:rPr lang="en-US" sz="1600" i="1" dirty="0"/>
              <a:t>Physical </a:t>
            </a:r>
            <a:r>
              <a:rPr lang="en-US" sz="1600" i="1" dirty="0" smtClean="0"/>
              <a:t>&amp; </a:t>
            </a:r>
            <a:r>
              <a:rPr lang="en-US" sz="1600" i="1" dirty="0"/>
              <a:t>Chemical Reference Data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(AIP Publishing) 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611560" y="476672"/>
            <a:ext cx="7772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Trouver une revue publiant des datapapers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8" y="1218934"/>
            <a:ext cx="7082552" cy="53784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00192" y="2348880"/>
            <a:ext cx="263553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http://ou-publier.cirad.fr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3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43508" y="1232756"/>
            <a:ext cx="90010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Editeurs</a:t>
            </a:r>
          </a:p>
          <a:p>
            <a:pPr marL="379413">
              <a:spcBef>
                <a:spcPts val="300"/>
              </a:spcBef>
            </a:pPr>
            <a:r>
              <a:rPr lang="fr-FR" sz="2000" dirty="0" smtClean="0"/>
              <a:t>	Elsevier (</a:t>
            </a:r>
            <a:r>
              <a:rPr lang="fr-FR" sz="2000" i="1" dirty="0" smtClean="0"/>
              <a:t>Data in </a:t>
            </a:r>
            <a:r>
              <a:rPr lang="fr-FR" sz="2000" i="1" dirty="0" err="1" smtClean="0"/>
              <a:t>Brief</a:t>
            </a:r>
            <a:r>
              <a:rPr lang="fr-FR" sz="2000" dirty="0" smtClean="0"/>
              <a:t>),  Ecological Society of </a:t>
            </a:r>
            <a:r>
              <a:rPr lang="fr-FR" sz="2000" dirty="0" err="1" smtClean="0"/>
              <a:t>America</a:t>
            </a:r>
            <a:r>
              <a:rPr lang="fr-FR" sz="2000" dirty="0" smtClean="0"/>
              <a:t> (</a:t>
            </a:r>
            <a:r>
              <a:rPr lang="fr-FR" sz="2000" i="1" dirty="0" err="1" smtClean="0"/>
              <a:t>Ecology</a:t>
            </a:r>
            <a:r>
              <a:rPr lang="fr-FR" sz="2000" i="1" dirty="0" smtClean="0"/>
              <a:t>)</a:t>
            </a:r>
            <a:r>
              <a:rPr lang="fr-FR" sz="2000" dirty="0" smtClean="0"/>
              <a:t>, </a:t>
            </a:r>
          </a:p>
          <a:p>
            <a:pPr marL="379413">
              <a:spcBef>
                <a:spcPts val="300"/>
              </a:spcBef>
            </a:pPr>
            <a:r>
              <a:rPr lang="fr-FR" sz="2000" dirty="0" smtClean="0"/>
              <a:t>	BMC </a:t>
            </a:r>
            <a:r>
              <a:rPr lang="fr-FR" sz="2000" dirty="0"/>
              <a:t>(</a:t>
            </a:r>
            <a:r>
              <a:rPr lang="fr-FR" sz="2000" i="1" dirty="0" err="1"/>
              <a:t>GigaScience</a:t>
            </a:r>
            <a:r>
              <a:rPr lang="fr-FR" sz="2000" dirty="0"/>
              <a:t>), </a:t>
            </a:r>
            <a:r>
              <a:rPr lang="fr-FR" sz="2000" dirty="0" err="1"/>
              <a:t>Pensoft</a:t>
            </a:r>
            <a:r>
              <a:rPr lang="fr-FR" sz="2000" dirty="0"/>
              <a:t> (7 Data </a:t>
            </a:r>
            <a:r>
              <a:rPr lang="fr-FR" sz="2000" dirty="0" err="1"/>
              <a:t>journals</a:t>
            </a:r>
            <a:r>
              <a:rPr lang="fr-FR" sz="2000" dirty="0"/>
              <a:t>), </a:t>
            </a:r>
          </a:p>
          <a:p>
            <a:pPr marL="722313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Thématiques</a:t>
            </a:r>
          </a:p>
          <a:p>
            <a:pPr marL="379413"/>
            <a:r>
              <a:rPr lang="fr-FR" sz="2400" dirty="0" smtClean="0"/>
              <a:t>	</a:t>
            </a:r>
            <a:r>
              <a:rPr lang="fr-FR" sz="2000" dirty="0" err="1" smtClean="0"/>
              <a:t>GenBank</a:t>
            </a:r>
            <a:r>
              <a:rPr lang="fr-FR" sz="2000" dirty="0" smtClean="0"/>
              <a:t>, </a:t>
            </a:r>
            <a:r>
              <a:rPr lang="fr-FR" sz="2000" dirty="0" err="1" smtClean="0"/>
              <a:t>UniProt</a:t>
            </a:r>
            <a:r>
              <a:rPr lang="fr-FR" sz="2000" dirty="0" smtClean="0"/>
              <a:t>, </a:t>
            </a:r>
            <a:r>
              <a:rPr lang="fr-FR" sz="2000" dirty="0" err="1" smtClean="0"/>
              <a:t>IntAct</a:t>
            </a:r>
            <a:r>
              <a:rPr lang="fr-FR" sz="2000" dirty="0" smtClean="0"/>
              <a:t>, </a:t>
            </a:r>
            <a:r>
              <a:rPr lang="fr-FR" sz="2000" dirty="0" err="1" smtClean="0"/>
              <a:t>Movebank</a:t>
            </a:r>
            <a:r>
              <a:rPr lang="fr-FR" sz="2000" dirty="0" smtClean="0"/>
              <a:t>, </a:t>
            </a:r>
            <a:r>
              <a:rPr lang="fr-FR" sz="2000" dirty="0" err="1" smtClean="0"/>
              <a:t>WormBase</a:t>
            </a:r>
            <a:r>
              <a:rPr lang="fr-FR" sz="2000" dirty="0" smtClean="0"/>
              <a:t>, </a:t>
            </a:r>
            <a:r>
              <a:rPr lang="fr-FR" sz="2000" dirty="0" err="1" smtClean="0"/>
              <a:t>Pangaea</a:t>
            </a:r>
            <a:r>
              <a:rPr lang="fr-FR" sz="2000" dirty="0" smtClean="0"/>
              <a:t>, Quetelet 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Généralistes </a:t>
            </a:r>
            <a:r>
              <a:rPr lang="fr-FR" sz="2000" dirty="0"/>
              <a:t>(</a:t>
            </a:r>
            <a:r>
              <a:rPr lang="en-US" sz="2000" dirty="0" err="1"/>
              <a:t>Figshare</a:t>
            </a:r>
            <a:r>
              <a:rPr lang="en-US" sz="2000" dirty="0"/>
              <a:t>, Dryad)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Organismes internationaux </a:t>
            </a:r>
            <a:r>
              <a:rPr lang="fr-FR" sz="2400" dirty="0" smtClean="0"/>
              <a:t>(</a:t>
            </a:r>
            <a:r>
              <a:rPr lang="fr-FR" sz="2000" dirty="0" smtClean="0"/>
              <a:t>Europe: </a:t>
            </a:r>
            <a:r>
              <a:rPr lang="fr-FR" sz="2000" dirty="0" err="1" smtClean="0"/>
              <a:t>Zenodo</a:t>
            </a:r>
            <a:r>
              <a:rPr lang="fr-FR" sz="2000" dirty="0" smtClean="0"/>
              <a:t>, B2Share), CGIAR (</a:t>
            </a:r>
            <a:r>
              <a:rPr lang="fr-FR" sz="2000" dirty="0" err="1" smtClean="0"/>
              <a:t>AgTrials</a:t>
            </a:r>
            <a:r>
              <a:rPr lang="fr-FR" sz="2000" dirty="0" smtClean="0"/>
              <a:t>)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Institutionnels</a:t>
            </a:r>
            <a:endParaRPr lang="fr-FR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Les entrepôts de données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899592" y="4473116"/>
            <a:ext cx="7236804" cy="2307001"/>
            <a:chOff x="899592" y="4473116"/>
            <a:chExt cx="7236804" cy="2307001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473116"/>
              <a:ext cx="3348371" cy="2307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6336196" y="4485361"/>
              <a:ext cx="18002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1335 entrepôts</a:t>
              </a:r>
              <a:endParaRPr lang="fr-FR" sz="2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43708" y="4797152"/>
              <a:ext cx="2284856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lt1"/>
                  </a:solidFill>
                </a:rPr>
                <a:t>Pour choisir un </a:t>
              </a:r>
            </a:p>
            <a:p>
              <a:r>
                <a:rPr lang="fr-FR" sz="2400" dirty="0" smtClean="0">
                  <a:solidFill>
                    <a:schemeClr val="lt1"/>
                  </a:solidFill>
                </a:rPr>
                <a:t>entrepôt certifié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899592" y="496059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671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Critères pour choisir un entrepôt de données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1196752"/>
            <a:ext cx="8604956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Recommandations </a:t>
            </a:r>
            <a:r>
              <a:rPr lang="fr-FR" sz="2400" dirty="0" smtClean="0"/>
              <a:t>: revue, bailleur, institution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Domaine scientifique / potentiel données </a:t>
            </a:r>
            <a:r>
              <a:rPr lang="fr-FR" sz="2400" dirty="0" smtClean="0"/>
              <a:t>/ futurs utilisateurs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Notoriété</a:t>
            </a:r>
            <a:r>
              <a:rPr lang="fr-FR" sz="2400" dirty="0" smtClean="0"/>
              <a:t> (</a:t>
            </a:r>
            <a:r>
              <a:rPr lang="fr-FR" sz="2400" i="1" dirty="0" smtClean="0"/>
              <a:t>Re3Data.org</a:t>
            </a:r>
            <a:r>
              <a:rPr lang="fr-FR" sz="2400" dirty="0" smtClean="0"/>
              <a:t>)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Attribution d’un </a:t>
            </a:r>
            <a:r>
              <a:rPr lang="fr-FR" sz="2400" b="1" dirty="0" smtClean="0">
                <a:solidFill>
                  <a:srgbClr val="0070C0"/>
                </a:solidFill>
              </a:rPr>
              <a:t>identifiant</a:t>
            </a:r>
            <a:r>
              <a:rPr lang="fr-FR" sz="2400" dirty="0" smtClean="0"/>
              <a:t> numérique pérenne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Conditions d’accès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/ coût du dépôt de données 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Conditions de réutilisation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fixées par les licences de diffusion:	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Licence CC-BY : toutes utilisations possibles, y compris commerciales, sous réserve de citer les créateurs de données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Licence CC0 : données dans </a:t>
            </a:r>
            <a:r>
              <a:rPr lang="fr-FR" sz="2000" dirty="0" smtClean="0"/>
              <a:t>domaine </a:t>
            </a:r>
            <a:r>
              <a:rPr lang="fr-FR" sz="2000" dirty="0"/>
              <a:t>public, citation non </a:t>
            </a:r>
            <a:r>
              <a:rPr lang="fr-FR" sz="2000" dirty="0" smtClean="0"/>
              <a:t>obligatoire (mais conseillée)</a:t>
            </a:r>
            <a:endParaRPr lang="fr-FR" sz="2000" dirty="0"/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Recherche/enseignement uniquement, pas d’utilisation commerciale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Période d’embargo pour publication préalable</a:t>
            </a:r>
          </a:p>
        </p:txBody>
      </p:sp>
    </p:spTree>
    <p:extLst>
      <p:ext uri="{BB962C8B-B14F-4D97-AF65-F5344CB8AC3E}">
        <p14:creationId xmlns:p14="http://schemas.microsoft.com/office/powerpoint/2010/main" val="8953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40" y="1749586"/>
            <a:ext cx="2792899" cy="3630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Publier un data paper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9852" y="4077072"/>
            <a:ext cx="172819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Entrepôt de données</a:t>
            </a:r>
          </a:p>
          <a:p>
            <a:pPr algn="ctr"/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556792"/>
            <a:ext cx="172819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Jeu de données</a:t>
            </a:r>
          </a:p>
          <a:p>
            <a:pPr algn="ctr"/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 rot="2763477">
            <a:off x="2070100" y="3189200"/>
            <a:ext cx="1626063" cy="484632"/>
          </a:xfrm>
          <a:prstGeom prst="rightArrow">
            <a:avLst>
              <a:gd name="adj1" fmla="val 271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3407512"/>
            <a:ext cx="24965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Mettre à disposition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d’une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 communauté 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scientifique</a:t>
            </a:r>
            <a:endParaRPr lang="fr-FR" sz="2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538">
            <a:off x="5016162" y="2836063"/>
            <a:ext cx="1099206" cy="1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868361" y="2609036"/>
            <a:ext cx="1711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Informer la </a:t>
            </a:r>
          </a:p>
          <a:p>
            <a:pPr algn="ctr"/>
            <a:r>
              <a:rPr lang="fr-FR" sz="2200" dirty="0">
                <a:solidFill>
                  <a:srgbClr val="C00000"/>
                </a:solidFill>
              </a:rPr>
              <a:t>c</a:t>
            </a:r>
            <a:r>
              <a:rPr lang="fr-FR" sz="2200" dirty="0" smtClean="0">
                <a:solidFill>
                  <a:srgbClr val="C00000"/>
                </a:solidFill>
              </a:rPr>
              <a:t>ommunauté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 scientifique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0" y="6425952"/>
            <a:ext cx="6768752" cy="432048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Laurence Dedieu, éditrice scientifique, Cirad - Dist 	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0172" y="5494002"/>
            <a:ext cx="290656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Décrit un jeu de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Montre son potentiel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Donne accès aux données</a:t>
            </a:r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>
            <a:off x="2483768" y="1880828"/>
            <a:ext cx="3528392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673551" y="1556792"/>
            <a:ext cx="3194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Décrire un jeu de données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09358" y="1328732"/>
            <a:ext cx="172819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Data paper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811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40" y="1749586"/>
            <a:ext cx="2792899" cy="3630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Publier un data paper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9852" y="4077072"/>
            <a:ext cx="172819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Entrepôt de données</a:t>
            </a:r>
          </a:p>
          <a:p>
            <a:pPr algn="ctr"/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556792"/>
            <a:ext cx="172819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Jeu de données</a:t>
            </a:r>
          </a:p>
          <a:p>
            <a:pPr algn="ctr"/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 rot="2763477">
            <a:off x="2070100" y="3189200"/>
            <a:ext cx="1626063" cy="484632"/>
          </a:xfrm>
          <a:prstGeom prst="rightArrow">
            <a:avLst>
              <a:gd name="adj1" fmla="val 271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3407512"/>
            <a:ext cx="24965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Mettre à disposition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d’une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 communauté 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scientifique</a:t>
            </a:r>
            <a:endParaRPr lang="fr-FR" sz="2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538">
            <a:off x="5016162" y="2836063"/>
            <a:ext cx="1099206" cy="1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868361" y="2609036"/>
            <a:ext cx="1711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Informer la </a:t>
            </a:r>
          </a:p>
          <a:p>
            <a:pPr algn="ctr"/>
            <a:r>
              <a:rPr lang="fr-FR" sz="2200" dirty="0">
                <a:solidFill>
                  <a:srgbClr val="C00000"/>
                </a:solidFill>
              </a:rPr>
              <a:t>c</a:t>
            </a:r>
            <a:r>
              <a:rPr lang="fr-FR" sz="2200" dirty="0" smtClean="0">
                <a:solidFill>
                  <a:srgbClr val="C00000"/>
                </a:solidFill>
              </a:rPr>
              <a:t>ommunauté</a:t>
            </a: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 scientifique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0" y="6425952"/>
            <a:ext cx="6768752" cy="432048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Laurence Dedieu, éditrice scientifique, Cirad - Dist 	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0172" y="5494002"/>
            <a:ext cx="290656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Décrit un jeu de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Montre son potentiel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Donne accès aux données</a:t>
            </a:r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>
            <a:off x="2483768" y="1880828"/>
            <a:ext cx="3528392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673551" y="1556792"/>
            <a:ext cx="3194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Décrire un jeu de données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09358" y="1328732"/>
            <a:ext cx="172819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Data paper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91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Partager des jeux de données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988840"/>
            <a:ext cx="8676456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Respecter les droits de propriété intellectuelle et industrielle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Accord de tous les contributeurs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Prendre en </a:t>
            </a:r>
            <a:r>
              <a:rPr lang="fr-FR" sz="2400" dirty="0"/>
              <a:t>compte </a:t>
            </a:r>
            <a:r>
              <a:rPr lang="fr-FR" sz="2400" dirty="0" smtClean="0"/>
              <a:t>: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cadres règlementaires et l’éthique: si données issues de ressources </a:t>
            </a:r>
            <a:r>
              <a:rPr lang="fr-FR" sz="2200" dirty="0"/>
              <a:t>biologiques </a:t>
            </a:r>
            <a:r>
              <a:rPr lang="fr-FR" sz="2200" dirty="0" smtClean="0"/>
              <a:t>collectées dans les pays </a:t>
            </a:r>
            <a:r>
              <a:rPr lang="fr-FR" sz="2200" dirty="0"/>
              <a:t>du Sud </a:t>
            </a:r>
            <a:r>
              <a:rPr lang="fr-FR" sz="2200" dirty="0" smtClean="0"/>
              <a:t>: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Accès et partages des avantages (APA)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obligations légales, institutionnelles, bailleur, partenaire privé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politique </a:t>
            </a:r>
            <a:r>
              <a:rPr lang="fr-FR" sz="2200" dirty="0"/>
              <a:t>d’ouverture des données </a:t>
            </a:r>
            <a:r>
              <a:rPr lang="fr-FR" sz="2200" dirty="0" smtClean="0"/>
              <a:t>de </a:t>
            </a:r>
            <a:r>
              <a:rPr lang="fr-FR" sz="2200" dirty="0"/>
              <a:t>partenaires </a:t>
            </a:r>
            <a:r>
              <a:rPr lang="fr-FR" sz="2200" dirty="0" smtClean="0"/>
              <a:t>(ex: CGIAR</a:t>
            </a:r>
            <a:r>
              <a:rPr lang="fr-FR" sz="2200" dirty="0"/>
              <a:t>)</a:t>
            </a:r>
            <a:r>
              <a:rPr lang="fr-FR" sz="2400" dirty="0"/>
              <a:t> </a:t>
            </a:r>
            <a:endParaRPr lang="fr-FR" sz="2400" dirty="0" smtClean="0"/>
          </a:p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Protection des données personnelles (anonymisation), sensibles</a:t>
            </a:r>
            <a:endParaRPr lang="fr-FR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899592" y="1370639"/>
            <a:ext cx="5007186" cy="484632"/>
            <a:chOff x="755576" y="1628800"/>
            <a:chExt cx="5007186" cy="484632"/>
          </a:xfrm>
        </p:grpSpPr>
        <p:sp>
          <p:nvSpPr>
            <p:cNvPr id="9" name="ZoneTexte 8"/>
            <p:cNvSpPr txBox="1"/>
            <p:nvPr/>
          </p:nvSpPr>
          <p:spPr>
            <a:xfrm>
              <a:off x="1899653" y="1628800"/>
              <a:ext cx="3863109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lt1"/>
                  </a:solidFill>
                </a:rPr>
                <a:t>A condition d’en avoir le droit</a:t>
              </a:r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55576" y="16288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99592" y="5788684"/>
            <a:ext cx="5982902" cy="484632"/>
            <a:chOff x="755576" y="1628800"/>
            <a:chExt cx="5982902" cy="484632"/>
          </a:xfrm>
        </p:grpSpPr>
        <p:sp>
          <p:nvSpPr>
            <p:cNvPr id="13" name="ZoneTexte 12"/>
            <p:cNvSpPr txBox="1"/>
            <p:nvPr/>
          </p:nvSpPr>
          <p:spPr>
            <a:xfrm>
              <a:off x="1899653" y="1628800"/>
              <a:ext cx="4838825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lt1"/>
                  </a:solidFill>
                </a:rPr>
                <a:t>Consulter les juristes, </a:t>
              </a:r>
              <a:r>
                <a:rPr lang="fr-FR" sz="2400" dirty="0" err="1" smtClean="0">
                  <a:solidFill>
                    <a:schemeClr val="lt1"/>
                  </a:solidFill>
                </a:rPr>
                <a:t>valo</a:t>
              </a:r>
              <a:r>
                <a:rPr lang="fr-FR" sz="2400" dirty="0" smtClean="0">
                  <a:solidFill>
                    <a:schemeClr val="lt1"/>
                  </a:solidFill>
                </a:rPr>
                <a:t>, </a:t>
              </a:r>
              <a:r>
                <a:rPr lang="fr-FR" sz="2400" dirty="0" err="1" smtClean="0">
                  <a:solidFill>
                    <a:schemeClr val="lt1"/>
                  </a:solidFill>
                </a:rPr>
                <a:t>CoreBio</a:t>
              </a:r>
              <a:r>
                <a:rPr lang="fr-FR" sz="2400" dirty="0" smtClean="0">
                  <a:solidFill>
                    <a:schemeClr val="lt1"/>
                  </a:solidFill>
                </a:rPr>
                <a:t>,…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755576" y="16288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67544" y="2159275"/>
            <a:ext cx="8064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dirty="0" smtClean="0"/>
              <a:t>Questions éthique </a:t>
            </a:r>
            <a:r>
              <a:rPr lang="fr-FR" sz="2400" dirty="0"/>
              <a:t>et juridique : </a:t>
            </a:r>
            <a:r>
              <a:rPr lang="fr-FR" sz="2400" dirty="0" smtClean="0"/>
              <a:t>droits </a:t>
            </a:r>
            <a:r>
              <a:rPr lang="fr-FR" sz="2400" dirty="0"/>
              <a:t>de propriété / responsabilités </a:t>
            </a:r>
            <a:r>
              <a:rPr lang="fr-FR" sz="2400" dirty="0" smtClean="0"/>
              <a:t> </a:t>
            </a:r>
            <a:endParaRPr lang="fr-FR" sz="2400" dirty="0"/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dirty="0" smtClean="0"/>
              <a:t>Jeux de données à partager, à conserver, ou non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dirty="0" smtClean="0"/>
              <a:t>Méthodes, métadonnées </a:t>
            </a:r>
            <a:r>
              <a:rPr lang="fr-FR" sz="2400" dirty="0"/>
              <a:t>et </a:t>
            </a:r>
            <a:r>
              <a:rPr lang="fr-FR" sz="2400" dirty="0" smtClean="0"/>
              <a:t>formats, règles de nommage 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dirty="0" smtClean="0"/>
              <a:t>Mode de diffusion et partage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Plan de gestion des données de recherche (PGD)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9552" y="4653136"/>
            <a:ext cx="7934763" cy="1569660"/>
            <a:chOff x="755576" y="4557321"/>
            <a:chExt cx="7934763" cy="1569660"/>
          </a:xfrm>
        </p:grpSpPr>
        <p:sp>
          <p:nvSpPr>
            <p:cNvPr id="9" name="ZoneTexte 8"/>
            <p:cNvSpPr txBox="1"/>
            <p:nvPr/>
          </p:nvSpPr>
          <p:spPr>
            <a:xfrm>
              <a:off x="1953303" y="4557321"/>
              <a:ext cx="6737036" cy="156966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lt1"/>
                  </a:solidFill>
                </a:rPr>
                <a:t>Temps </a:t>
              </a:r>
              <a:r>
                <a:rPr lang="fr-FR" sz="2400" dirty="0">
                  <a:solidFill>
                    <a:schemeClr val="lt1"/>
                  </a:solidFill>
                </a:rPr>
                <a:t>et efforts nécessaires </a:t>
              </a:r>
              <a:r>
                <a:rPr lang="fr-FR" sz="2400" dirty="0" smtClean="0">
                  <a:solidFill>
                    <a:schemeClr val="lt1"/>
                  </a:solidFill>
                </a:rPr>
                <a:t>pour le PGD </a:t>
              </a:r>
              <a:endParaRPr lang="fr-FR" sz="2400" dirty="0">
                <a:solidFill>
                  <a:schemeClr val="lt1"/>
                </a:solidFill>
              </a:endParaRPr>
            </a:p>
            <a:p>
              <a:pPr algn="ctr"/>
              <a:r>
                <a:rPr lang="fr-FR" sz="2400" dirty="0">
                  <a:solidFill>
                    <a:schemeClr val="lt1"/>
                  </a:solidFill>
                </a:rPr>
                <a:t>  </a:t>
              </a:r>
              <a:r>
                <a:rPr lang="fr-FR" sz="2400" dirty="0" smtClean="0">
                  <a:solidFill>
                    <a:schemeClr val="lt1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2400" dirty="0" smtClean="0">
                  <a:solidFill>
                    <a:schemeClr val="lt1"/>
                  </a:solidFill>
                </a:rPr>
                <a:t>gain </a:t>
              </a:r>
              <a:r>
                <a:rPr lang="fr-FR" sz="2400" dirty="0">
                  <a:solidFill>
                    <a:schemeClr val="lt1"/>
                  </a:solidFill>
                </a:rPr>
                <a:t>de </a:t>
              </a:r>
              <a:r>
                <a:rPr lang="fr-FR" sz="2400" dirty="0" smtClean="0">
                  <a:solidFill>
                    <a:schemeClr val="lt1"/>
                  </a:solidFill>
                </a:rPr>
                <a:t>temps pour la structuration des données</a:t>
              </a:r>
            </a:p>
            <a:p>
              <a:pPr algn="ctr"/>
              <a:r>
                <a:rPr lang="fr-FR" sz="2400" dirty="0">
                  <a:solidFill>
                    <a:schemeClr val="lt1"/>
                  </a:solidFill>
                </a:rPr>
                <a:t>p</a:t>
              </a:r>
              <a:r>
                <a:rPr lang="fr-FR" sz="2400" dirty="0" smtClean="0">
                  <a:solidFill>
                    <a:schemeClr val="lt1"/>
                  </a:solidFill>
                </a:rPr>
                <a:t>our les </a:t>
              </a:r>
              <a:r>
                <a:rPr lang="fr-FR" sz="2400" dirty="0">
                  <a:solidFill>
                    <a:schemeClr val="lt1"/>
                  </a:solidFill>
                </a:rPr>
                <a:t>échanges entre partenaires</a:t>
              </a:r>
              <a:endParaRPr lang="fr-FR" sz="2400" dirty="0" smtClean="0">
                <a:solidFill>
                  <a:schemeClr val="lt1"/>
                </a:solidFill>
              </a:endParaRPr>
            </a:p>
            <a:p>
              <a:pPr algn="ctr"/>
              <a:r>
                <a:rPr lang="fr-FR" sz="2400" dirty="0" smtClean="0">
                  <a:solidFill>
                    <a:schemeClr val="lt1"/>
                  </a:solidFill>
                </a:rPr>
                <a:t>et pour la publication des données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755576" y="50326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39552" y="1432200"/>
            <a:ext cx="8252459" cy="484632"/>
            <a:chOff x="683568" y="1432200"/>
            <a:chExt cx="8252459" cy="484632"/>
          </a:xfrm>
        </p:grpSpPr>
        <p:sp>
          <p:nvSpPr>
            <p:cNvPr id="7" name="ZoneTexte 6"/>
            <p:cNvSpPr txBox="1"/>
            <p:nvPr/>
          </p:nvSpPr>
          <p:spPr>
            <a:xfrm>
              <a:off x="1691680" y="1432200"/>
              <a:ext cx="7244347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lt1"/>
                  </a:solidFill>
                </a:rPr>
                <a:t>Permet d’aborder des questions clés au départ du projet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683568" y="14322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879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Le datapaper en résumé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1340768"/>
            <a:ext cx="921702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Décrit des jeux de données, méthodes, métadonnées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Donne le lien vers ces jeux de données</a:t>
            </a:r>
          </a:p>
          <a:p>
            <a:pPr marL="722313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Ne décrit pas d’analyses, ni de résultats, pas de discussion </a:t>
            </a:r>
          </a:p>
          <a:p>
            <a:pPr marL="72231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Décrit le potentiel des données</a:t>
            </a:r>
          </a:p>
          <a:p>
            <a:pPr marL="1081088" defTabSz="844550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b="1" dirty="0" smtClean="0"/>
              <a:t> quels publics </a:t>
            </a:r>
            <a:r>
              <a:rPr lang="fr-FR" sz="2000" b="1" dirty="0"/>
              <a:t>cibles </a:t>
            </a:r>
            <a:r>
              <a:rPr lang="fr-FR" sz="2000" b="1" dirty="0" smtClean="0"/>
              <a:t>? </a:t>
            </a:r>
            <a:r>
              <a:rPr lang="fr-FR" sz="2000" dirty="0"/>
              <a:t>(</a:t>
            </a:r>
            <a:r>
              <a:rPr lang="fr-FR" sz="2000" dirty="0" smtClean="0"/>
              <a:t>communautés scientifiques, secteur </a:t>
            </a:r>
            <a:r>
              <a:rPr lang="fr-FR" sz="2000" dirty="0"/>
              <a:t>privé, grand </a:t>
            </a:r>
            <a:r>
              <a:rPr lang="fr-FR" sz="2000" dirty="0" smtClean="0"/>
              <a:t>			   public</a:t>
            </a:r>
            <a:r>
              <a:rPr lang="fr-FR" sz="2000" dirty="0"/>
              <a:t>, décideurs politiques, </a:t>
            </a:r>
            <a:r>
              <a:rPr lang="fr-FR" sz="2000" dirty="0" smtClean="0"/>
              <a:t>…)</a:t>
            </a:r>
          </a:p>
          <a:p>
            <a:pPr marL="1081088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b="1" dirty="0" smtClean="0"/>
              <a:t> Quelles </a:t>
            </a:r>
            <a:r>
              <a:rPr lang="fr-FR" sz="2000" b="1" dirty="0"/>
              <a:t>réutilisations </a:t>
            </a:r>
            <a:r>
              <a:rPr lang="fr-FR" sz="2000" b="1" dirty="0" smtClean="0"/>
              <a:t>possibles ? </a:t>
            </a:r>
            <a:r>
              <a:rPr lang="fr-FR" sz="2000" dirty="0" smtClean="0"/>
              <a:t>(dans domaine, autre domaine)</a:t>
            </a:r>
          </a:p>
          <a:p>
            <a:pPr marL="1081088" defTabSz="396875">
              <a:spcBef>
                <a:spcPts val="600"/>
              </a:spcBef>
              <a:buFont typeface="Arial" pitchFamily="34" charset="0"/>
              <a:buChar char="•"/>
            </a:pPr>
            <a:r>
              <a:rPr lang="fr-FR" sz="2000" b="1" dirty="0" smtClean="0"/>
              <a:t> Quelles </a:t>
            </a:r>
            <a:r>
              <a:rPr lang="fr-FR" sz="2000" b="1" dirty="0"/>
              <a:t>perspectives d’application ou de développement ? </a:t>
            </a:r>
            <a:r>
              <a:rPr lang="fr-FR" sz="2000" dirty="0" smtClean="0"/>
              <a:t>(potentiel 							stratégique, commercial)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496" y="5099119"/>
            <a:ext cx="92170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Le + souvent court </a:t>
            </a:r>
            <a:r>
              <a:rPr lang="fr-FR" sz="2400" dirty="0" smtClean="0"/>
              <a:t>(3 à 4 pages)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Évalué par les pairs </a:t>
            </a:r>
            <a:r>
              <a:rPr lang="fr-FR" sz="2400" dirty="0" smtClean="0"/>
              <a:t>(Peer-review)</a:t>
            </a:r>
          </a:p>
          <a:p>
            <a:pPr marL="72231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Publié en libre accès </a:t>
            </a:r>
            <a:r>
              <a:rPr lang="fr-FR" sz="2400" dirty="0" smtClean="0">
                <a:sym typeface="Wingdings" panose="05000000000000000000" pitchFamily="2" charset="2"/>
              </a:rPr>
              <a:t> c</a:t>
            </a:r>
            <a:r>
              <a:rPr lang="fr-FR" sz="2400" dirty="0" smtClean="0"/>
              <a:t>oût (250 € à 1050 €)</a:t>
            </a:r>
          </a:p>
        </p:txBody>
      </p:sp>
    </p:spTree>
    <p:extLst>
      <p:ext uri="{BB962C8B-B14F-4D97-AF65-F5344CB8AC3E}">
        <p14:creationId xmlns:p14="http://schemas.microsoft.com/office/powerpoint/2010/main" val="8957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Les avantages du datapaper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4056" y="1384895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Rendre </a:t>
            </a:r>
            <a:r>
              <a:rPr lang="fr-FR" sz="2400" b="1" dirty="0" smtClean="0">
                <a:solidFill>
                  <a:srgbClr val="0070C0"/>
                </a:solidFill>
              </a:rPr>
              <a:t>visibles et accessibles </a:t>
            </a:r>
            <a:r>
              <a:rPr lang="fr-FR" sz="2400" b="1" dirty="0" smtClean="0"/>
              <a:t>ses données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Montrer leur </a:t>
            </a:r>
            <a:r>
              <a:rPr lang="fr-FR" sz="2400" b="1" dirty="0" smtClean="0">
                <a:solidFill>
                  <a:srgbClr val="0070C0"/>
                </a:solidFill>
              </a:rPr>
              <a:t>potentiel</a:t>
            </a:r>
            <a:r>
              <a:rPr lang="fr-FR" sz="2400" b="1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Être crédité de la </a:t>
            </a:r>
            <a:r>
              <a:rPr lang="fr-FR" sz="2400" b="1" dirty="0" smtClean="0">
                <a:solidFill>
                  <a:srgbClr val="0070C0"/>
                </a:solidFill>
              </a:rPr>
              <a:t>paternité </a:t>
            </a:r>
            <a:r>
              <a:rPr lang="fr-FR" sz="2400" b="1" dirty="0" smtClean="0"/>
              <a:t>/ </a:t>
            </a:r>
            <a:r>
              <a:rPr lang="fr-FR" sz="2400" b="1" dirty="0" smtClean="0">
                <a:solidFill>
                  <a:srgbClr val="0070C0"/>
                </a:solidFill>
              </a:rPr>
              <a:t>reconnaissance </a:t>
            </a:r>
            <a:r>
              <a:rPr lang="fr-FR" sz="2400" b="1" dirty="0" smtClean="0"/>
              <a:t>du travail fait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4056" y="4509120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Permettre </a:t>
            </a:r>
            <a:r>
              <a:rPr lang="fr-FR" sz="2400" dirty="0"/>
              <a:t>à d’autres chercheurs </a:t>
            </a:r>
            <a:r>
              <a:rPr lang="fr-FR" sz="2400" b="1" dirty="0"/>
              <a:t>de </a:t>
            </a:r>
            <a:r>
              <a:rPr lang="fr-FR" sz="2400" b="1" dirty="0" smtClean="0">
                <a:solidFill>
                  <a:srgbClr val="0070C0"/>
                </a:solidFill>
              </a:rPr>
              <a:t>trouver/utiliser vos données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Réutilisation</a:t>
            </a:r>
            <a:r>
              <a:rPr lang="fr-FR" sz="2400" b="1" dirty="0" smtClean="0"/>
              <a:t> </a:t>
            </a:r>
            <a:r>
              <a:rPr lang="fr-FR" sz="2400" dirty="0" smtClean="0"/>
              <a:t>de vos données </a:t>
            </a:r>
            <a:r>
              <a:rPr lang="fr-FR" sz="2400" b="1" dirty="0" smtClean="0">
                <a:sym typeface="Wingdings" panose="05000000000000000000" pitchFamily="2" charset="2"/>
              </a:rPr>
              <a:t> citations ; valorisation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Permettre de nouvelles </a:t>
            </a:r>
            <a:r>
              <a:rPr lang="fr-FR" sz="2400" b="1" dirty="0" smtClean="0">
                <a:solidFill>
                  <a:srgbClr val="0070C0"/>
                </a:solidFill>
              </a:rPr>
              <a:t>collaborations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4056" y="2866871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/>
              <a:t>Publication </a:t>
            </a:r>
            <a:r>
              <a:rPr lang="fr-FR" sz="2400" b="1" dirty="0" smtClean="0">
                <a:solidFill>
                  <a:srgbClr val="0070C0"/>
                </a:solidFill>
              </a:rPr>
              <a:t>citable</a:t>
            </a:r>
            <a:r>
              <a:rPr lang="fr-FR" sz="2400" b="1" dirty="0" smtClean="0"/>
              <a:t> </a:t>
            </a:r>
            <a:endParaRPr lang="fr-FR" sz="2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/>
              <a:t>Publication </a:t>
            </a:r>
            <a:r>
              <a:rPr lang="fr-FR" sz="2400" b="1" dirty="0">
                <a:solidFill>
                  <a:srgbClr val="0070C0"/>
                </a:solidFill>
              </a:rPr>
              <a:t>complémentaire</a:t>
            </a:r>
            <a:r>
              <a:rPr lang="fr-FR" sz="2400" b="1" dirty="0"/>
              <a:t> à </a:t>
            </a:r>
            <a:r>
              <a:rPr lang="fr-FR" sz="2400" b="1" dirty="0" smtClean="0"/>
              <a:t>vos articles </a:t>
            </a:r>
            <a:r>
              <a:rPr lang="fr-FR" sz="2400" b="1" dirty="0"/>
              <a:t>de </a:t>
            </a:r>
            <a:r>
              <a:rPr lang="fr-FR" sz="2400" b="1" dirty="0" smtClean="0"/>
              <a:t>recherche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b="1" dirty="0"/>
              <a:t>Revues indexées dans le </a:t>
            </a:r>
            <a:r>
              <a:rPr lang="fr-FR" sz="2400" b="1" dirty="0">
                <a:solidFill>
                  <a:srgbClr val="0070C0"/>
                </a:solidFill>
              </a:rPr>
              <a:t>Web of </a:t>
            </a:r>
            <a:r>
              <a:rPr lang="fr-FR" sz="2400" b="1" dirty="0" smtClean="0">
                <a:solidFill>
                  <a:srgbClr val="0070C0"/>
                </a:solidFill>
              </a:rPr>
              <a:t>Science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537153" cy="3240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dirty="0" smtClean="0"/>
              <a:t>Merci  pour votre attention</a:t>
            </a:r>
            <a:endParaRPr lang="fr-FR" sz="4000" dirty="0"/>
          </a:p>
        </p:txBody>
      </p:sp>
      <p:pic>
        <p:nvPicPr>
          <p:cNvPr id="4" name="Image 3" descr="LogCirad H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7487" y="57437"/>
            <a:ext cx="1701017" cy="56325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316414" y="1988840"/>
            <a:ext cx="425924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Pour revoir la présentation </a:t>
            </a:r>
          </a:p>
          <a:p>
            <a:pPr algn="ctr">
              <a:spcBef>
                <a:spcPts val="600"/>
              </a:spcBef>
            </a:pPr>
            <a:r>
              <a:rPr lang="fr-FR" sz="2800" dirty="0" smtClean="0">
                <a:hlinkClick r:id="rId4"/>
              </a:rPr>
              <a:t>http://coop-ist.cirad.fr/</a:t>
            </a:r>
            <a:r>
              <a:rPr lang="fr-FR" sz="2800" dirty="0" smtClean="0"/>
              <a:t> </a:t>
            </a:r>
          </a:p>
          <a:p>
            <a:pPr algn="ctr">
              <a:spcBef>
                <a:spcPts val="600"/>
              </a:spcBef>
            </a:pPr>
            <a:r>
              <a:rPr lang="fr-FR" sz="2800" dirty="0" smtClean="0"/>
              <a:t>(page data paper)</a:t>
            </a:r>
          </a:p>
          <a:p>
            <a:pPr algn="ctr"/>
            <a:endParaRPr lang="fr-FR" dirty="0" smtClean="0"/>
          </a:p>
          <a:p>
            <a:pPr algn="ctr"/>
            <a:r>
              <a:rPr lang="fr-FR" sz="2400" dirty="0" smtClean="0"/>
              <a:t>Lien direct: </a:t>
            </a:r>
          </a:p>
          <a:p>
            <a:pPr algn="ctr"/>
            <a:r>
              <a:rPr lang="fr-FR" sz="2400" dirty="0" smtClean="0">
                <a:hlinkClick r:id="rId5"/>
              </a:rPr>
              <a:t>http</a:t>
            </a:r>
            <a:r>
              <a:rPr lang="fr-FR" sz="2400" dirty="0">
                <a:hlinkClick r:id="rId5"/>
              </a:rPr>
              <a:t>://</a:t>
            </a:r>
            <a:r>
              <a:rPr lang="fr-FR" sz="2400" dirty="0" smtClean="0">
                <a:hlinkClick r:id="rId5"/>
              </a:rPr>
              <a:t>url.cirad.fr/ist/data-paper</a:t>
            </a:r>
            <a:endParaRPr lang="fr-FR" sz="2400" dirty="0" smtClean="0"/>
          </a:p>
          <a:p>
            <a:pPr algn="ctr"/>
            <a:endParaRPr lang="fr-FR" dirty="0" smtClean="0"/>
          </a:p>
          <a:p>
            <a:pPr algn="ctr">
              <a:spcBef>
                <a:spcPts val="600"/>
              </a:spcBef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Pour un appui</a:t>
            </a:r>
          </a:p>
          <a:p>
            <a:pPr algn="ctr">
              <a:spcBef>
                <a:spcPts val="600"/>
              </a:spcBef>
            </a:pPr>
            <a:r>
              <a:rPr lang="fr-FR" sz="2000" i="1" dirty="0" smtClean="0">
                <a:hlinkClick r:id="rId6"/>
              </a:rPr>
              <a:t>Laurence.dedieu@cirad.fr</a:t>
            </a:r>
            <a:r>
              <a:rPr lang="fr-FR" sz="2000" i="1" dirty="0" smtClean="0"/>
              <a:t>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5541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971600" y="137096"/>
            <a:ext cx="6706567" cy="6604272"/>
            <a:chOff x="1043608" y="65088"/>
            <a:chExt cx="6706567" cy="6604272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1433388"/>
                </p:ext>
              </p:extLst>
            </p:nvPr>
          </p:nvGraphicFramePr>
          <p:xfrm>
            <a:off x="1393825" y="65088"/>
            <a:ext cx="6356350" cy="6604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6" name="Document" r:id="rId4" imgW="6356302" imgH="6729035" progId="Word.Document.12">
                    <p:embed/>
                  </p:oleObj>
                </mc:Choice>
                <mc:Fallback>
                  <p:oleObj name="Document" r:id="rId4" imgW="6356302" imgH="6729035" progId="Word.Document.12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5" y="65088"/>
                          <a:ext cx="6356350" cy="6604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une 4"/>
            <p:cNvSpPr/>
            <p:nvPr/>
          </p:nvSpPr>
          <p:spPr>
            <a:xfrm>
              <a:off x="1043608" y="354360"/>
              <a:ext cx="457200" cy="914400"/>
            </a:xfrm>
            <a:prstGeom prst="moon">
              <a:avLst>
                <a:gd name="adj" fmla="val 277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Lune 5"/>
            <p:cNvSpPr/>
            <p:nvPr/>
          </p:nvSpPr>
          <p:spPr>
            <a:xfrm>
              <a:off x="1115616" y="6187008"/>
              <a:ext cx="385192" cy="482352"/>
            </a:xfrm>
            <a:prstGeom prst="moon">
              <a:avLst>
                <a:gd name="adj" fmla="val 277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200200" y="3032956"/>
            <a:ext cx="3011760" cy="2520280"/>
            <a:chOff x="1200200" y="2888940"/>
            <a:chExt cx="3011760" cy="2520280"/>
          </a:xfrm>
        </p:grpSpPr>
        <p:grpSp>
          <p:nvGrpSpPr>
            <p:cNvPr id="12" name="Groupe 11"/>
            <p:cNvGrpSpPr/>
            <p:nvPr/>
          </p:nvGrpSpPr>
          <p:grpSpPr>
            <a:xfrm>
              <a:off x="1200200" y="3212976"/>
              <a:ext cx="3011760" cy="2196244"/>
              <a:chOff x="1200200" y="3212976"/>
              <a:chExt cx="3011760" cy="2196244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1200200" y="4401108"/>
                <a:ext cx="563488" cy="216024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1200200" y="5085184"/>
                <a:ext cx="3011760" cy="32403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1200200" y="3212976"/>
                <a:ext cx="1355576" cy="28803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1223628" y="2888940"/>
              <a:ext cx="1440160" cy="2520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50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899592" y="23004"/>
            <a:ext cx="7632848" cy="6718364"/>
            <a:chOff x="899592" y="23004"/>
            <a:chExt cx="7632848" cy="6718364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9720106"/>
                </p:ext>
              </p:extLst>
            </p:nvPr>
          </p:nvGraphicFramePr>
          <p:xfrm>
            <a:off x="1192684" y="23004"/>
            <a:ext cx="6475660" cy="6718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5" name="Acrobat Document" r:id="rId3" imgW="7560720" imgH="10681200" progId="AcroExch.Document.7">
                    <p:embed/>
                  </p:oleObj>
                </mc:Choice>
                <mc:Fallback>
                  <p:oleObj name="Acrobat Document" r:id="rId3" imgW="7560720" imgH="10681200" progId="AcroExch.Document.7">
                    <p:embed/>
                    <p:pic>
                      <p:nvPicPr>
                        <p:cNvPr id="0" name="Picture 4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684" y="23004"/>
                          <a:ext cx="6475660" cy="67183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899592" y="692696"/>
              <a:ext cx="7632848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79988"/>
              </p:ext>
            </p:extLst>
          </p:nvPr>
        </p:nvGraphicFramePr>
        <p:xfrm>
          <a:off x="1600200" y="779463"/>
          <a:ext cx="6338888" cy="602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" name="Document" r:id="rId6" imgW="6136149" imgH="5827600" progId="Word.Document.8">
                  <p:embed/>
                </p:oleObj>
              </mc:Choice>
              <mc:Fallback>
                <p:oleObj name="Document" r:id="rId6" imgW="6136149" imgH="5827600" progId="Word.Document.8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79463"/>
                        <a:ext cx="6338888" cy="602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une 12"/>
          <p:cNvSpPr/>
          <p:nvPr/>
        </p:nvSpPr>
        <p:spPr>
          <a:xfrm>
            <a:off x="1234480" y="980728"/>
            <a:ext cx="457200" cy="914400"/>
          </a:xfrm>
          <a:prstGeom prst="moon">
            <a:avLst>
              <a:gd name="adj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une 13"/>
          <p:cNvSpPr/>
          <p:nvPr/>
        </p:nvSpPr>
        <p:spPr>
          <a:xfrm>
            <a:off x="1272208" y="6042992"/>
            <a:ext cx="347464" cy="626368"/>
          </a:xfrm>
          <a:prstGeom prst="moon">
            <a:avLst>
              <a:gd name="adj" fmla="val 2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511660" y="3861048"/>
            <a:ext cx="3096344" cy="1332148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20044" y="5265204"/>
            <a:ext cx="3087960" cy="57606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851920" y="1916832"/>
            <a:ext cx="1296144" cy="28803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652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Exemples de datapapers</a:t>
            </a:r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382" y="1036433"/>
            <a:ext cx="9287958" cy="9257125"/>
            <a:chOff x="2382" y="1036433"/>
            <a:chExt cx="9287958" cy="92571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" y="1046235"/>
              <a:ext cx="4785642" cy="6991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" y="2780928"/>
              <a:ext cx="4785642" cy="45445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36433"/>
              <a:ext cx="5150388" cy="69846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774826"/>
              <a:ext cx="5150387" cy="75187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082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Exemples de datapapers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382" y="1036434"/>
            <a:ext cx="9141618" cy="8801278"/>
            <a:chOff x="2382" y="1036434"/>
            <a:chExt cx="9141618" cy="8801278"/>
          </a:xfrm>
        </p:grpSpPr>
        <p:grpSp>
          <p:nvGrpSpPr>
            <p:cNvPr id="6" name="Groupe 5"/>
            <p:cNvGrpSpPr/>
            <p:nvPr/>
          </p:nvGrpSpPr>
          <p:grpSpPr>
            <a:xfrm>
              <a:off x="2382" y="1054248"/>
              <a:ext cx="4857650" cy="6073862"/>
              <a:chOff x="2382" y="1054248"/>
              <a:chExt cx="4857650" cy="6073862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2" y="1054248"/>
                <a:ext cx="4857650" cy="6073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1088142" y="2289066"/>
                <a:ext cx="2148730" cy="70788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/>
                  <a:t>Ecological </a:t>
                </a:r>
                <a:r>
                  <a:rPr lang="fr-FR" sz="2000" dirty="0" smtClean="0"/>
                  <a:t>Archives</a:t>
                </a:r>
              </a:p>
              <a:p>
                <a:pPr algn="ctr"/>
                <a:r>
                  <a:rPr lang="fr-FR" sz="2000" dirty="0" smtClean="0"/>
                  <a:t>(ESA)</a:t>
                </a:r>
                <a:endParaRPr lang="fr-FR" sz="2000" dirty="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644008" y="1036434"/>
              <a:ext cx="4499992" cy="5761524"/>
              <a:chOff x="4644008" y="1036434"/>
              <a:chExt cx="4499992" cy="5761524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1036434"/>
                <a:ext cx="4499992" cy="576152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5207040" y="2348880"/>
                <a:ext cx="3181384" cy="9233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 smtClean="0"/>
                  <a:t>LTER</a:t>
                </a:r>
              </a:p>
              <a:p>
                <a:pPr algn="ctr"/>
                <a:r>
                  <a:rPr lang="fr-FR" sz="1400" dirty="0" smtClean="0"/>
                  <a:t>Long </a:t>
                </a:r>
                <a:r>
                  <a:rPr lang="fr-FR" sz="1400" dirty="0" err="1"/>
                  <a:t>T</a:t>
                </a:r>
                <a:r>
                  <a:rPr lang="fr-FR" sz="1400" dirty="0" err="1" smtClean="0"/>
                  <a:t>erm</a:t>
                </a:r>
                <a:r>
                  <a:rPr lang="fr-FR" sz="1400" dirty="0" smtClean="0"/>
                  <a:t> Ecological Research Network</a:t>
                </a:r>
              </a:p>
              <a:p>
                <a:pPr algn="ctr"/>
                <a:r>
                  <a:rPr lang="fr-FR" sz="2000" dirty="0" smtClean="0"/>
                  <a:t>(</a:t>
                </a:r>
                <a:r>
                  <a:rPr lang="fr-FR" sz="2000" dirty="0"/>
                  <a:t>Entrepôt </a:t>
                </a:r>
                <a:r>
                  <a:rPr lang="fr-FR" sz="2000" dirty="0" smtClean="0"/>
                  <a:t>thématique)</a:t>
                </a:r>
                <a:endParaRPr lang="fr-FR" sz="2000" dirty="0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2382" y="3168623"/>
              <a:ext cx="4857650" cy="4143763"/>
              <a:chOff x="2382" y="3168623"/>
              <a:chExt cx="4857650" cy="4143763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2" y="3168623"/>
                <a:ext cx="4857650" cy="414376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318983" y="4869160"/>
                <a:ext cx="2532937" cy="9233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 err="1" smtClean="0"/>
                  <a:t>ChEMBL</a:t>
                </a:r>
                <a:endParaRPr lang="fr-FR" sz="2000" dirty="0" smtClean="0"/>
              </a:p>
              <a:p>
                <a:pPr algn="ctr"/>
                <a:r>
                  <a:rPr lang="en-US" sz="1400" dirty="0" smtClean="0"/>
                  <a:t>bioactive small </a:t>
                </a:r>
                <a:r>
                  <a:rPr lang="en-US" sz="1400" dirty="0"/>
                  <a:t>molecules</a:t>
                </a:r>
                <a:endParaRPr lang="fr-FR" sz="1400" dirty="0"/>
              </a:p>
              <a:p>
                <a:pPr algn="ctr"/>
                <a:r>
                  <a:rPr lang="fr-FR" sz="2000" dirty="0" smtClean="0"/>
                  <a:t>(</a:t>
                </a:r>
                <a:r>
                  <a:rPr lang="fr-FR" sz="2000" dirty="0"/>
                  <a:t>Entrepôt </a:t>
                </a:r>
                <a:r>
                  <a:rPr lang="fr-FR" sz="2000" dirty="0" smtClean="0"/>
                  <a:t>thématique)</a:t>
                </a:r>
                <a:endParaRPr lang="fr-FR" sz="2000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4644008" y="3215150"/>
              <a:ext cx="4499992" cy="6622562"/>
              <a:chOff x="4644008" y="3068960"/>
              <a:chExt cx="4499992" cy="6622562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3068960"/>
                <a:ext cx="4499992" cy="66225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5647795" y="5095204"/>
                <a:ext cx="2421945" cy="70788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dirty="0" smtClean="0"/>
                  <a:t>Intégrées dans article</a:t>
                </a:r>
              </a:p>
              <a:p>
                <a:pPr algn="ctr"/>
                <a:r>
                  <a:rPr lang="fr-FR" sz="2000" dirty="0" smtClean="0"/>
                  <a:t>(éditeur)</a:t>
                </a:r>
                <a:endParaRPr lang="fr-FR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2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11558" y="1916832"/>
            <a:ext cx="842493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Accessibles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Fichiers supplémentaires (Editeur)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Dépôt dans </a:t>
            </a:r>
            <a:r>
              <a:rPr lang="fr-FR" sz="2200" dirty="0"/>
              <a:t>un </a:t>
            </a:r>
            <a:r>
              <a:rPr lang="fr-FR" sz="2200" dirty="0" smtClean="0"/>
              <a:t>entrepôt de données</a:t>
            </a:r>
            <a:endParaRPr lang="fr-FR" sz="2200" dirty="0"/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Intelligibles </a:t>
            </a:r>
            <a:r>
              <a:rPr lang="fr-FR" sz="2400" dirty="0" smtClean="0"/>
              <a:t>(compréhensibles)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Description suffisante des méthodes pour permettre à d’autres chercheurs de comprendre, interpréter et réutiliser les données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Interopérables </a:t>
            </a:r>
            <a:r>
              <a:rPr lang="fr-FR" sz="2400" dirty="0" smtClean="0"/>
              <a:t>(comparables, échangeables)</a:t>
            </a:r>
            <a:endParaRPr lang="fr-F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Description des données basée sur un langage commun : métadonnées standards, unités internationales, vocabulaire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Réutilisables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formats logiciels ouverts ou largement </a:t>
            </a:r>
            <a:r>
              <a:rPr lang="fr-FR" sz="2200" dirty="0"/>
              <a:t>utilisés </a:t>
            </a:r>
            <a:r>
              <a:rPr lang="fr-FR" sz="2200" dirty="0" smtClean="0"/>
              <a:t>pour </a:t>
            </a:r>
            <a:r>
              <a:rPr lang="fr-FR" sz="2200" dirty="0"/>
              <a:t>faciliter le </a:t>
            </a:r>
            <a:r>
              <a:rPr lang="fr-FR" sz="2200" dirty="0" smtClean="0"/>
              <a:t>partage</a:t>
            </a:r>
            <a:endParaRPr lang="fr-FR" sz="2000" dirty="0" smtClean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Objectif : partage des données</a:t>
            </a:r>
            <a:endParaRPr lang="fr-FR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033205" y="1340768"/>
            <a:ext cx="3970843" cy="484632"/>
            <a:chOff x="1033205" y="1340768"/>
            <a:chExt cx="3970843" cy="484632"/>
          </a:xfrm>
        </p:grpSpPr>
        <p:sp>
          <p:nvSpPr>
            <p:cNvPr id="5" name="ZoneTexte 4"/>
            <p:cNvSpPr txBox="1"/>
            <p:nvPr/>
          </p:nvSpPr>
          <p:spPr>
            <a:xfrm>
              <a:off x="1825293" y="1340768"/>
              <a:ext cx="3178755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lt1"/>
                  </a:solidFill>
                </a:rPr>
                <a:t>4 conditions à respecter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033205" y="1340768"/>
              <a:ext cx="72008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951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Critères d’évaluation (peer-reviewing)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2384884"/>
            <a:ext cx="7704856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ea typeface="Calibri"/>
                <a:cs typeface="Times New Roman"/>
              </a:rPr>
              <a:t>Importance et originalité des données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ea typeface="Calibri"/>
                <a:cs typeface="Times New Roman"/>
              </a:rPr>
              <a:t>Potentiel / valeur de réutilisation des données</a:t>
            </a:r>
            <a:endParaRPr lang="fr-FR" sz="2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ea typeface="Calibri"/>
                <a:cs typeface="Times New Roman"/>
              </a:rPr>
              <a:t>Qualité et fiabilité </a:t>
            </a:r>
            <a:r>
              <a:rPr lang="fr-FR" sz="2400" dirty="0">
                <a:ea typeface="Calibri"/>
                <a:cs typeface="Times New Roman"/>
              </a:rPr>
              <a:t>des </a:t>
            </a:r>
            <a:r>
              <a:rPr lang="fr-FR" sz="2400" dirty="0" smtClean="0">
                <a:ea typeface="Calibri"/>
                <a:cs typeface="Times New Roman"/>
              </a:rPr>
              <a:t>données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ea typeface="Calibri"/>
                <a:cs typeface="Times New Roman"/>
              </a:rPr>
              <a:t>Accès aux données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ea typeface="Calibri"/>
                <a:cs typeface="Times New Roman"/>
              </a:rPr>
              <a:t>Qualité et rigueur </a:t>
            </a:r>
            <a:r>
              <a:rPr lang="fr-FR" sz="2400" dirty="0">
                <a:ea typeface="Calibri"/>
                <a:cs typeface="Times New Roman"/>
              </a:rPr>
              <a:t>de la </a:t>
            </a:r>
            <a:r>
              <a:rPr lang="fr-FR" sz="2400" dirty="0" smtClean="0">
                <a:ea typeface="Calibri"/>
                <a:cs typeface="Times New Roman"/>
              </a:rPr>
              <a:t>méthode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ea typeface="Calibri"/>
                <a:cs typeface="Times New Roman"/>
              </a:rPr>
              <a:t>Choix </a:t>
            </a:r>
            <a:r>
              <a:rPr lang="fr-FR" sz="2400" dirty="0">
                <a:ea typeface="Calibri"/>
                <a:cs typeface="Times New Roman"/>
              </a:rPr>
              <a:t>des métadonnée </a:t>
            </a:r>
            <a:r>
              <a:rPr lang="fr-FR" sz="2400" dirty="0" smtClean="0">
                <a:ea typeface="Calibri"/>
                <a:cs typeface="Times New Roman"/>
              </a:rPr>
              <a:t>descriptives et formats</a:t>
            </a:r>
            <a:r>
              <a:rPr lang="fr-FR" sz="2400" dirty="0">
                <a:ea typeface="Calibri"/>
                <a:cs typeface="Times New Roman"/>
              </a:rPr>
              <a:t> </a:t>
            </a:r>
            <a:endParaRPr lang="fr-FR" sz="240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899592" y="1504208"/>
            <a:ext cx="4893886" cy="484632"/>
            <a:chOff x="755576" y="1628800"/>
            <a:chExt cx="4893886" cy="484632"/>
          </a:xfrm>
        </p:grpSpPr>
        <p:sp>
          <p:nvSpPr>
            <p:cNvPr id="5" name="ZoneTexte 4"/>
            <p:cNvSpPr txBox="1"/>
            <p:nvPr/>
          </p:nvSpPr>
          <p:spPr>
            <a:xfrm>
              <a:off x="1899653" y="1628800"/>
              <a:ext cx="3749809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lt1"/>
                  </a:solidFill>
                </a:rPr>
                <a:t>Les datapapers sont évalués </a:t>
              </a:r>
              <a:endParaRPr lang="fr-FR" sz="2400" dirty="0">
                <a:solidFill>
                  <a:schemeClr val="lt1"/>
                </a:solidFill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755576" y="16288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26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smtClean="0"/>
              <a:t>Les métadonnées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340768"/>
            <a:ext cx="8532439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106000"/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métadonnée</a:t>
            </a:r>
            <a:r>
              <a:rPr lang="fr-FR" sz="2400" dirty="0" smtClean="0"/>
              <a:t> = </a:t>
            </a:r>
            <a:r>
              <a:rPr lang="fr-FR" sz="2200" dirty="0" smtClean="0"/>
              <a:t>donnée décrivant une donnée = élément descriptif</a:t>
            </a:r>
          </a:p>
          <a:p>
            <a:pPr lvl="0">
              <a:spcBef>
                <a:spcPts val="200"/>
              </a:spcBef>
            </a:pPr>
            <a:r>
              <a:rPr lang="fr-FR" sz="2000" i="1" dirty="0" smtClean="0"/>
              <a:t>Date collection, localisation géographique, types d’enquêtes, de fertilisant,…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7714" y="3821703"/>
            <a:ext cx="8277009" cy="1623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fr-FR" sz="2400" b="1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sz="2400" dirty="0" smtClean="0"/>
              <a:t>langage </a:t>
            </a:r>
            <a:r>
              <a:rPr lang="fr-FR" sz="2400" dirty="0"/>
              <a:t>commun pour faciliter :</a:t>
            </a:r>
          </a:p>
          <a:p>
            <a:pPr marL="1163638" lvl="1" indent="-360363">
              <a:spcBef>
                <a:spcPts val="300"/>
              </a:spcBef>
              <a:buSzPct val="95000"/>
              <a:buFont typeface="Wingdings" panose="05000000000000000000" pitchFamily="2" charset="2"/>
              <a:buChar char="§"/>
            </a:pPr>
            <a:r>
              <a:rPr lang="fr-FR" sz="2200" dirty="0"/>
              <a:t>la recherche de données par les moteurs de </a:t>
            </a:r>
            <a:r>
              <a:rPr lang="fr-FR" sz="2200" dirty="0" smtClean="0"/>
              <a:t>recherche</a:t>
            </a:r>
          </a:p>
          <a:p>
            <a:pPr marL="1163638" lvl="1" indent="-360363">
              <a:spcBef>
                <a:spcPts val="300"/>
              </a:spcBef>
              <a:buSzPct val="95000"/>
              <a:buFont typeface="Wingdings" panose="05000000000000000000" pitchFamily="2" charset="2"/>
              <a:buChar char="§"/>
            </a:pPr>
            <a:r>
              <a:rPr lang="fr-FR" sz="2200" dirty="0" smtClean="0"/>
              <a:t>les </a:t>
            </a:r>
            <a:r>
              <a:rPr lang="fr-FR" sz="2200" dirty="0"/>
              <a:t>échanges </a:t>
            </a:r>
            <a:r>
              <a:rPr lang="fr-FR" sz="2200" dirty="0" smtClean="0"/>
              <a:t>d’informations (équipe, projet, entrepôt,…)</a:t>
            </a:r>
          </a:p>
          <a:p>
            <a:pPr marL="1163638" lvl="1" indent="-360363">
              <a:spcBef>
                <a:spcPts val="300"/>
              </a:spcBef>
              <a:buSzPct val="95000"/>
              <a:buFont typeface="Wingdings" panose="05000000000000000000" pitchFamily="2" charset="2"/>
              <a:buChar char="§"/>
            </a:pPr>
            <a:r>
              <a:rPr lang="fr-FR" sz="2200" dirty="0" smtClean="0"/>
              <a:t>l’agrégation/comparaison </a:t>
            </a:r>
            <a:r>
              <a:rPr lang="fr-FR" sz="2200" dirty="0"/>
              <a:t>entre jeux de données d’origines </a:t>
            </a:r>
            <a:r>
              <a:rPr lang="fr-FR" sz="2400" dirty="0" smtClean="0"/>
              <a:t>≠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2206749"/>
            <a:ext cx="8460940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≠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standards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>
                <a:solidFill>
                  <a:srgbClr val="0070C0"/>
                </a:solidFill>
              </a:rPr>
              <a:t>de métadonnées </a:t>
            </a:r>
            <a:r>
              <a:rPr lang="fr-FR" sz="2400" dirty="0"/>
              <a:t>= </a:t>
            </a:r>
            <a:r>
              <a:rPr lang="fr-FR" sz="2400" dirty="0" smtClean="0"/>
              <a:t>ensemble d’éléments descriptifs</a:t>
            </a:r>
            <a:endParaRPr lang="fr-FR" sz="2400" dirty="0"/>
          </a:p>
          <a:p>
            <a:pPr marL="1160463" lvl="1" indent="-342900">
              <a:spcBef>
                <a:spcPts val="30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2200" dirty="0" smtClean="0"/>
              <a:t>Génériques</a:t>
            </a:r>
          </a:p>
          <a:p>
            <a:pPr marL="1160463" lvl="1" indent="-342900">
              <a:spcBef>
                <a:spcPts val="30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2200" dirty="0" smtClean="0"/>
              <a:t>disciplinaires </a:t>
            </a:r>
          </a:p>
          <a:p>
            <a:pPr marL="1160463" lvl="1" indent="-342900">
              <a:spcBef>
                <a:spcPts val="30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2200" dirty="0" smtClean="0"/>
              <a:t>technologiques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31153" y="5586335"/>
            <a:ext cx="7477251" cy="830997"/>
            <a:chOff x="827584" y="5550331"/>
            <a:chExt cx="7477251" cy="830997"/>
          </a:xfrm>
        </p:grpSpPr>
        <p:sp>
          <p:nvSpPr>
            <p:cNvPr id="9" name="ZoneTexte 8"/>
            <p:cNvSpPr txBox="1"/>
            <p:nvPr/>
          </p:nvSpPr>
          <p:spPr>
            <a:xfrm>
              <a:off x="1619672" y="5550331"/>
              <a:ext cx="6685163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lt1"/>
                  </a:solidFill>
                </a:rPr>
                <a:t>Plus les métadonnées sont </a:t>
              </a:r>
              <a:r>
                <a:rPr lang="fr-FR" sz="2400" dirty="0" smtClean="0">
                  <a:solidFill>
                    <a:schemeClr val="lt1"/>
                  </a:solidFill>
                </a:rPr>
                <a:t>adaptées et élaborées</a:t>
              </a:r>
              <a:r>
                <a:rPr lang="fr-FR" sz="2400" dirty="0">
                  <a:solidFill>
                    <a:schemeClr val="lt1"/>
                  </a:solidFill>
                </a:rPr>
                <a:t>, </a:t>
              </a:r>
            </a:p>
            <a:p>
              <a:r>
                <a:rPr lang="fr-FR" sz="2400" dirty="0">
                  <a:solidFill>
                    <a:schemeClr val="lt1"/>
                  </a:solidFill>
                </a:rPr>
                <a:t>	meilleure est la compréhension des données</a:t>
              </a:r>
            </a:p>
          </p:txBody>
        </p:sp>
        <p:sp>
          <p:nvSpPr>
            <p:cNvPr id="10" name="Flèche droite 9"/>
            <p:cNvSpPr/>
            <p:nvPr/>
          </p:nvSpPr>
          <p:spPr>
            <a:xfrm>
              <a:off x="827584" y="5641763"/>
              <a:ext cx="72008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5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1298</Words>
  <Application>Microsoft Office PowerPoint</Application>
  <PresentationFormat>Affichage à l'écran (4:3)</PresentationFormat>
  <Paragraphs>327</Paragraphs>
  <Slides>25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Thème Office</vt:lpstr>
      <vt:lpstr>Document</vt:lpstr>
      <vt:lpstr>Acrobat Document</vt:lpstr>
      <vt:lpstr>Publier un datapaper  Laurence Dedieu Editrice scientifique Dist </vt:lpstr>
      <vt:lpstr>Publier un data paper</vt:lpstr>
      <vt:lpstr>Présentation PowerPoint</vt:lpstr>
      <vt:lpstr>Présentation PowerPoint</vt:lpstr>
      <vt:lpstr>Exemples de datapapers</vt:lpstr>
      <vt:lpstr>Exemples de datapapers</vt:lpstr>
      <vt:lpstr>Objectif : partage des données</vt:lpstr>
      <vt:lpstr>Critères d’évaluation (peer-reviewing)</vt:lpstr>
      <vt:lpstr>Les métadonnées</vt:lpstr>
      <vt:lpstr>Le standard de métadonnées génériques</vt:lpstr>
      <vt:lpstr>Standards de métadonnées disciplinaires</vt:lpstr>
      <vt:lpstr>Choix du standard de métadonnées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entrepôts de données</vt:lpstr>
      <vt:lpstr>Critères pour choisir un entrepôt de données</vt:lpstr>
      <vt:lpstr>Publier un data paper</vt:lpstr>
      <vt:lpstr>Partager des jeux de données</vt:lpstr>
      <vt:lpstr>Plan de gestion des données de recherche (PGD)</vt:lpstr>
      <vt:lpstr>Le datapaper en résumé</vt:lpstr>
      <vt:lpstr>Les avantages du datapaper</vt:lpstr>
      <vt:lpstr>Merci  pour votre attention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développer  les data papers</dc:title>
  <dc:creator>dedieu</dc:creator>
  <cp:lastModifiedBy>dedieu</cp:lastModifiedBy>
  <cp:revision>723</cp:revision>
  <cp:lastPrinted>2016-03-21T10:28:58Z</cp:lastPrinted>
  <dcterms:created xsi:type="dcterms:W3CDTF">2015-09-30T07:27:22Z</dcterms:created>
  <dcterms:modified xsi:type="dcterms:W3CDTF">2016-03-22T08:11:57Z</dcterms:modified>
</cp:coreProperties>
</file>